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  <p:sldMasterId id="2147483683" r:id="rId2"/>
    <p:sldMasterId id="2147483695" r:id="rId3"/>
    <p:sldMasterId id="2147483707" r:id="rId4"/>
  </p:sldMasterIdLst>
  <p:notesMasterIdLst>
    <p:notesMasterId r:id="rId10"/>
  </p:notesMasterIdLst>
  <p:handoutMasterIdLst>
    <p:handoutMasterId r:id="rId11"/>
  </p:handoutMasterIdLst>
  <p:sldIdLst>
    <p:sldId id="259" r:id="rId5"/>
    <p:sldId id="454" r:id="rId6"/>
    <p:sldId id="459" r:id="rId7"/>
    <p:sldId id="458" r:id="rId8"/>
    <p:sldId id="456" r:id="rId9"/>
  </p:sldIdLst>
  <p:sldSz cx="9144000" cy="6858000" type="screen4x3"/>
  <p:notesSz cx="6669088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igeti Szabolcs" initials="SS" lastIdx="1" clrIdx="0">
    <p:extLst/>
  </p:cmAuthor>
  <p:cmAuthor id="2" name="Tatevik" initials="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B410B"/>
    <a:srgbClr val="FF6600"/>
    <a:srgbClr val="AA5120"/>
    <a:srgbClr val="AC8300"/>
    <a:srgbClr val="00359E"/>
    <a:srgbClr val="336939"/>
    <a:srgbClr val="AF3C39"/>
    <a:srgbClr val="FF3300"/>
    <a:srgbClr val="29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1" autoAdjust="0"/>
    <p:restoredTop sz="82353" autoAdjust="0"/>
  </p:normalViewPr>
  <p:slideViewPr>
    <p:cSldViewPr>
      <p:cViewPr varScale="1">
        <p:scale>
          <a:sx n="96" d="100"/>
          <a:sy n="96" d="100"/>
        </p:scale>
        <p:origin x="23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402" y="-102"/>
      </p:cViewPr>
      <p:guideLst>
        <p:guide orient="horz" pos="3108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ush%20foldr\Desktop\&#1359;&#1330;_&#1396;&#1377;&#1408;&#1382;&#1381;&#1408;\&#1359;&#1330;_&#1396;&#1377;&#1408;&#1382;_&#1391;&#1377;&#1378;&#1387;&#1398;&#1381;&#1407;_&#1406;&#1381;&#1408;&#1388;&#1400;&#1410;&#1390;&#1400;&#1410;&#1385;&#1397;&#1400;&#1410;&#1398;_2016-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'Կաբինետում_ախտորոշում_2016-17'!$C$37</c:f>
              <c:strCache>
                <c:ptCount val="1"/>
                <c:pt idx="0">
                  <c:v>ՏԲ դեպքերի թիվը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'Կաբինետում_ախտորոշում_2016-17'!$C$38:$C$41</c:f>
            </c:numRef>
          </c:val>
        </c:ser>
        <c:ser>
          <c:idx val="1"/>
          <c:order val="1"/>
          <c:tx>
            <c:strRef>
              <c:f>'Կաբինետում_ախտորոշում_2016-17'!$D$37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'Կաբինետում_ախտորոշում_2016-17'!$D$38:$D$41</c:f>
            </c:numRef>
          </c:val>
        </c:ser>
        <c:ser>
          <c:idx val="2"/>
          <c:order val="2"/>
          <c:tx>
            <c:strRef>
              <c:f>'Կաբինետում_ախտորոշում_2016-17'!$E$37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'Կաբինետում_ախտորոշում_2016-17'!$E$38:$E$41</c:f>
            </c:numRef>
          </c:val>
        </c:ser>
        <c:ser>
          <c:idx val="3"/>
          <c:order val="3"/>
          <c:tx>
            <c:strRef>
              <c:f>'Կաբինետում_ախտորոշում_2016-17'!$F$37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'Կաբինետում_ախտորոշում_2016-17'!$F$38:$F$41</c:f>
            </c:numRef>
          </c:val>
        </c:ser>
        <c:ser>
          <c:idx val="4"/>
          <c:order val="4"/>
          <c:tx>
            <c:strRef>
              <c:f>'Կաբինետում_ախտորոշում_2016-17'!$G$37</c:f>
              <c:strCache>
                <c:ptCount val="1"/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'Կաբինետում_ախտորոշում_2016-17'!$G$38:$G$41</c:f>
            </c:numRef>
          </c:val>
        </c:ser>
        <c:ser>
          <c:idx val="5"/>
          <c:order val="5"/>
          <c:tx>
            <c:strRef>
              <c:f>'Կաբինետում_ախտորոշում_2016-17'!$H$37</c:f>
              <c:strCache>
                <c:ptCount val="1"/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'Կաբինետում_ախտորոշում_2016-17'!$H$38:$H$41</c:f>
            </c:numRef>
          </c:val>
        </c:ser>
        <c:ser>
          <c:idx val="6"/>
          <c:order val="6"/>
          <c:tx>
            <c:strRef>
              <c:f>'Կաբինետում_ախտորոշում_2016-17'!$I$37</c:f>
              <c:strCache>
                <c:ptCount val="1"/>
                <c:pt idx="0">
                  <c:v> Ստացիոնարում ՏԲ  ախտորոշվածների թիվը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'Կաբինետում_ախտորոշում_2016-17'!$I$38:$I$41</c:f>
              <c:numCache>
                <c:formatCode>0%</c:formatCode>
                <c:ptCount val="4"/>
                <c:pt idx="0">
                  <c:v>0.5</c:v>
                </c:pt>
                <c:pt idx="1">
                  <c:v>0.63</c:v>
                </c:pt>
                <c:pt idx="2">
                  <c:v>0.91</c:v>
                </c:pt>
                <c:pt idx="3">
                  <c:v>1</c:v>
                </c:pt>
              </c:numCache>
            </c:numRef>
          </c:val>
        </c:ser>
        <c:ser>
          <c:idx val="7"/>
          <c:order val="7"/>
          <c:tx>
            <c:strRef>
              <c:f>'Կաբինետում_ախտորոշում_2016-17'!$J$37</c:f>
              <c:strCache>
                <c:ptCount val="1"/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'Կաբինետում_ախտորոշում_2016-17'!$J$38:$J$41</c:f>
            </c:numRef>
          </c:val>
        </c:ser>
        <c:ser>
          <c:idx val="8"/>
          <c:order val="8"/>
          <c:tx>
            <c:strRef>
              <c:f>'Կաբինետում_ախտորոշում_2016-17'!$K$37</c:f>
              <c:strCache>
                <c:ptCount val="1"/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'Կաբինետում_ախտորոշում_2016-17'!$K$38:$K$41</c:f>
            </c:numRef>
          </c:val>
        </c:ser>
        <c:ser>
          <c:idx val="9"/>
          <c:order val="9"/>
          <c:tx>
            <c:strRef>
              <c:f>'Կաբինետում_ախտորոշում_2016-17'!$L$37</c:f>
              <c:strCache>
                <c:ptCount val="1"/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'Կաբինետում_ախտորոշում_2016-17'!$L$38:$L$41</c:f>
            </c:numRef>
          </c:val>
        </c:ser>
        <c:ser>
          <c:idx val="10"/>
          <c:order val="10"/>
          <c:tx>
            <c:strRef>
              <c:f>'Կաբինետում_ախտորոշում_2016-17'!$M$37</c:f>
              <c:strCache>
                <c:ptCount val="1"/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'Կաբինետում_ախտորոշում_2016-17'!$M$38:$M$41</c:f>
            </c:numRef>
          </c:val>
        </c:ser>
        <c:ser>
          <c:idx val="11"/>
          <c:order val="11"/>
          <c:tx>
            <c:strRef>
              <c:f>'Կաբինետում_ախտորոշում_2016-17'!$N$37</c:f>
              <c:strCache>
                <c:ptCount val="1"/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'Կաբինետում_ախտորոշում_2016-17'!$N$38:$N$41</c:f>
            </c:numRef>
          </c:val>
        </c:ser>
        <c:ser>
          <c:idx val="12"/>
          <c:order val="12"/>
          <c:tx>
            <c:strRef>
              <c:f>'Կաբինետում_ախտորոշում_2016-17'!$O$37</c:f>
              <c:strCache>
                <c:ptCount val="1"/>
                <c:pt idx="0">
                  <c:v> ՏԲ կաբինետում ՏԲ ախտորոշվածների թիվը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'Կաբինետում_ախտորոշում_2016-17'!$O$38:$O$41</c:f>
              <c:numCache>
                <c:formatCode>0%</c:formatCode>
                <c:ptCount val="4"/>
                <c:pt idx="0">
                  <c:v>0.5</c:v>
                </c:pt>
                <c:pt idx="1">
                  <c:v>0.37</c:v>
                </c:pt>
                <c:pt idx="2">
                  <c:v>0.09</c:v>
                </c:pt>
              </c:numCache>
            </c:numRef>
          </c:val>
        </c:ser>
        <c:ser>
          <c:idx val="13"/>
          <c:order val="13"/>
          <c:tx>
            <c:strRef>
              <c:f>'Կաբինետում_ախտորոշում_2016-17'!$P$37</c:f>
              <c:strCache>
                <c:ptCount val="1"/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'Կաբինետում_ախտորոշում_2016-17'!$P$38:$P$41</c:f>
            </c:numRef>
          </c:val>
        </c:ser>
        <c:ser>
          <c:idx val="14"/>
          <c:order val="14"/>
          <c:tx>
            <c:strRef>
              <c:f>'Կաբինետում_ախտորոշում_2016-17'!$Q$37</c:f>
              <c:strCache>
                <c:ptCount val="1"/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'Կաբինետում_ախտորոշում_2016-17'!$Q$38:$Q$41</c:f>
            </c:numRef>
          </c:val>
        </c:ser>
        <c:ser>
          <c:idx val="15"/>
          <c:order val="15"/>
          <c:tx>
            <c:strRef>
              <c:f>'Կաբինետում_ախտորոշում_2016-17'!$R$37</c:f>
              <c:strCache>
                <c:ptCount val="1"/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'Կաբինետում_ախտորոշում_2016-17'!$R$38:$R$41</c:f>
            </c:numRef>
          </c:val>
        </c:ser>
        <c:ser>
          <c:idx val="16"/>
          <c:order val="16"/>
          <c:tx>
            <c:strRef>
              <c:f>'Կաբինետում_ախտորոշում_2016-17'!$S$37</c:f>
              <c:strCache>
                <c:ptCount val="1"/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'Կաբինետում_ախտորոշում_2016-17'!$S$38:$S$41</c:f>
            </c:numRef>
          </c:val>
        </c:ser>
        <c:ser>
          <c:idx val="17"/>
          <c:order val="17"/>
          <c:tx>
            <c:strRef>
              <c:f>'Կաբինետում_ախտորոշում_2016-17'!$T$37</c:f>
              <c:strCache>
                <c:ptCount val="1"/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'Կաբինետում_ախտորոշում_2016-17'!$B$38:$B$41</c:f>
              <c:strCache>
                <c:ptCount val="4"/>
                <c:pt idx="0">
                  <c:v>Վան. թիվ. 5 պոլիկլինիկա</c:v>
                </c:pt>
                <c:pt idx="1">
                  <c:v>Վան. թիվ. 3 պոլիկլինիկա</c:v>
                </c:pt>
                <c:pt idx="2">
                  <c:v>Գուգարք</c:v>
                </c:pt>
                <c:pt idx="3">
                  <c:v>Վան. թիվ. 1 պոլիկլինիկա</c:v>
                </c:pt>
              </c:strCache>
            </c:strRef>
          </c:cat>
          <c:val>
            <c:numRef>
              <c:f>'Կաբինետում_ախտորոշում_2016-17'!$T$38:$T$41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6628456"/>
        <c:axId val="296601016"/>
      </c:barChart>
      <c:catAx>
        <c:axId val="296628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  <a:ea typeface="+mn-ea"/>
                <a:cs typeface="+mn-cs"/>
              </a:defRPr>
            </a:pPr>
            <a:endParaRPr lang="en-US"/>
          </a:p>
        </c:txPr>
        <c:crossAx val="296601016"/>
        <c:crosses val="autoZero"/>
        <c:auto val="1"/>
        <c:lblAlgn val="ctr"/>
        <c:lblOffset val="100"/>
        <c:noMultiLvlLbl val="0"/>
      </c:catAx>
      <c:valAx>
        <c:axId val="296601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628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430422158768617E-2"/>
          <c:y val="0.85203076394289523"/>
          <c:w val="0.97866540720871431"/>
          <c:h val="0.131434614903899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>
                  <a:lumMod val="75000"/>
                </a:schemeClr>
              </a:solidFill>
              <a:latin typeface="GHEA Grapalat" panose="02000506050000020003" pitchFamily="50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8B83F-3A85-455E-998C-FD7AF567FB07}" type="datetimeFigureOut">
              <a:rPr lang="en-AU" smtClean="0"/>
              <a:pPr/>
              <a:t>18/07/2017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9FB00-78C3-4D27-A6F5-4162301BE00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665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20D1E-28BF-40B8-8C50-50B6A536D95C}" type="datetimeFigureOut">
              <a:rPr lang="en-GB" smtClean="0"/>
              <a:pPr/>
              <a:t>18/07/2017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233488"/>
            <a:ext cx="4440238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909" y="4748927"/>
            <a:ext cx="5335270" cy="38854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2793"/>
            <a:ext cx="2889938" cy="495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7607" y="9372793"/>
            <a:ext cx="2889938" cy="495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3117E-EF42-4321-9C2E-D7FBB8A0157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0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064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155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50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D04E-5052-4487-9BE2-6A9145B21CD2}" type="datetime1">
              <a:rPr lang="hy-AM" smtClean="0"/>
              <a:pPr/>
              <a:t>18.07.2017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1290-771B-4596-82EC-C3EF2F67E651}" type="datetime1">
              <a:rPr lang="hy-AM" smtClean="0"/>
              <a:pPr/>
              <a:t>18.07.2017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E9E-19A4-45CE-8DAA-8A9D2C54B22A}" type="datetime1">
              <a:rPr lang="hy-AM" smtClean="0"/>
              <a:pPr/>
              <a:t>18.07.2017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EF8C-B287-4AF2-BBA4-0041EF12300D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3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61BE-315F-40D2-A8AA-EBAA90991F88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46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B76-8BEF-493C-B6DD-00D284610963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14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A2D6-131C-4D17-82A2-D180A208D369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56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CB8B-EBC1-4FD4-BDC3-072CAF3AA3D5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4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0E87-C093-4CAC-8F13-F63A0E509E63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68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4508-AE2E-4125-A944-B66646BB183B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53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46D8-961E-4D7C-A37F-3D7C7BABC6A8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E44D4-0DE1-4563-9032-6092714E13C8}" type="datetime1">
              <a:rPr lang="hy-AM" smtClean="0"/>
              <a:pPr/>
              <a:t>18.07.2017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64AD-0AE5-41BB-9383-2062562CA74B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989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045D-D219-40BB-80F8-F632B2BA2507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09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8EC2-2952-4FDD-AE85-176E7E68F46D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60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D2655-E26D-4A6D-B7CB-7810D7D522A7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050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409E-5574-4417-A912-4196E692D042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242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03C7-A35F-4BBE-8CFD-1DDE48AE6C85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835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B747-30D9-404E-B37F-C12E05AF85ED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637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43-2151-4FCA-845F-ED816FD399B2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910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5C06-4813-4D70-8822-7D0F5BA96DC2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885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E41F-D894-4505-B2BA-ACBF20788FD5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4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EAB8-708F-4D35-9D4A-328F82D2B08B}" type="datetime1">
              <a:rPr lang="hy-AM" smtClean="0"/>
              <a:pPr/>
              <a:t>18.07.2017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DEEF-F8E9-4CFC-A182-BD1D00571B22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027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ED81-FD21-468C-905E-BAE5C33897F8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109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1889-B2F8-4878-AD90-D19F5C67AE82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816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4229-F714-44C4-A230-8DD4ECA6996F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191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3E45-B0DC-417D-866C-9B681ABFB21E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70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A21A-6B20-4728-996C-736A9818EA0F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66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A6CF-2101-43A5-9A88-24F5E121112A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274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F4DA-3F92-4700-9E36-8B0BECE11D41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621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DCB-0000-46D0-A42F-3AC3EAA74834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740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5DA9-9589-47A2-B1D5-FD2550BCE5B3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1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FB7E-D716-4DD1-8C73-6B4583530623}" type="datetime1">
              <a:rPr lang="hy-AM" smtClean="0"/>
              <a:pPr/>
              <a:t>18.07.2017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846B-955D-4D5D-957B-90970F90A4AF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399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3016-9FFE-4B23-9826-8E21F00EFC8A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62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4294-BE7D-4D66-982F-16B8BCC5DB25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098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F88E-0A97-4EF1-B960-42B1D42D415A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DA3F-8A24-4664-9865-AA26755D5247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35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01D5-A4C4-4A6D-AB4C-A32EC51FB8BD}" type="datetime1">
              <a:rPr lang="hy-AM" smtClean="0"/>
              <a:pPr/>
              <a:t>18.07.2017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C0E5-E4C4-4C1F-A577-F7DE35483F3A}" type="datetime1">
              <a:rPr lang="hy-AM" smtClean="0"/>
              <a:pPr/>
              <a:t>18.07.2017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2724-19BE-400C-938B-84CE15905913}" type="datetime1">
              <a:rPr lang="hy-AM" smtClean="0"/>
              <a:pPr/>
              <a:t>18.07.2017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0B39-B445-4AB6-A58B-97C87CD161E4}" type="datetime1">
              <a:rPr lang="hy-AM" smtClean="0"/>
              <a:pPr/>
              <a:t>18.07.2017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91FA-AC60-4F61-A651-2CDE62A663AF}" type="datetime1">
              <a:rPr lang="hy-AM" smtClean="0"/>
              <a:pPr/>
              <a:t>18.07.2017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4185A-0867-428E-B6CC-E35C57CC2B9D}" type="datetime1">
              <a:rPr lang="hy-AM" smtClean="0"/>
              <a:pPr/>
              <a:t>18.07.2017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C5F4F-18B7-41D0-B088-A57C1D95165C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6C41-6C39-4AA9-BE8C-6264085923E6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9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EF08C-F979-4316-8064-E7D1E192BD5C}" type="datetime1">
              <a:rPr lang="hy-AM" smtClean="0"/>
              <a:pPr/>
              <a:t>18.07.2017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6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24" y="109668"/>
            <a:ext cx="1413055" cy="131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467380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dirty="0" smtClean="0">
                <a:solidFill>
                  <a:schemeClr val="bg1"/>
                </a:solidFill>
                <a:latin typeface="GHEA Grapalat" pitchFamily="50" charset="0"/>
              </a:rPr>
              <a:t>ՏՈՒԲԵՐԿՈՒԼՈԶԻ ԴԵՄ ՊԱՅՔԱՐԻ ԱԶԳԱՅԻՆ ԿԵՆՏՐՈՆ</a:t>
            </a:r>
            <a:endParaRPr lang="en-US" dirty="0" smtClean="0">
              <a:solidFill>
                <a:schemeClr val="bg1"/>
              </a:solidFill>
              <a:latin typeface="GHEA Grapalat" pitchFamily="50" charset="0"/>
            </a:endParaRPr>
          </a:p>
        </p:txBody>
      </p:sp>
      <p:sp>
        <p:nvSpPr>
          <p:cNvPr id="1030" name="Title 1029"/>
          <p:cNvSpPr>
            <a:spLocks noGrp="1"/>
          </p:cNvSpPr>
          <p:nvPr>
            <p:ph type="ctrTitle"/>
          </p:nvPr>
        </p:nvSpPr>
        <p:spPr>
          <a:xfrm>
            <a:off x="278624" y="1785591"/>
            <a:ext cx="8757872" cy="3659633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  <a:t>    </a:t>
            </a:r>
            <a:b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</a:br>
            <a:r>
              <a:rPr lang="en-US" sz="3200" b="1" dirty="0">
                <a:solidFill>
                  <a:schemeClr val="bg1"/>
                </a:solidFill>
                <a:latin typeface="GHEA Grapalat" pitchFamily="50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  <a:t>ԼՈՌՈՒ ՄԱՐԶ</a:t>
            </a:r>
            <a:b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</a:br>
            <a:r>
              <a:rPr lang="en-US" sz="3200" b="1" dirty="0">
                <a:solidFill>
                  <a:schemeClr val="bg1"/>
                </a:solidFill>
                <a:latin typeface="GHEA Grapalat" pitchFamily="50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GHEA Grapalat" pitchFamily="50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  <a:t>ՀԱԿԱ</a:t>
            </a:r>
            <a:r>
              <a:rPr lang="hy-AM" sz="3200" b="1" dirty="0">
                <a:solidFill>
                  <a:schemeClr val="bg1"/>
                </a:solidFill>
                <a:latin typeface="GHEA Grapalat" pitchFamily="50" charset="0"/>
              </a:rPr>
              <a:t>ՏՈՒԲԵՐԿՈՒԼՈԶ</a:t>
            </a:r>
            <a:r>
              <a:rPr lang="en-US" sz="3200" b="1" dirty="0">
                <a:solidFill>
                  <a:schemeClr val="bg1"/>
                </a:solidFill>
                <a:latin typeface="GHEA Grapalat" pitchFamily="50" charset="0"/>
              </a:rPr>
              <a:t>ԱՅԻՆ ԾԱՌԱՅՈՒԹՅՈՒՆՆԵՐԻ </a:t>
            </a:r>
            <a: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  <a:t>ԳՆԱՀԱՏՈՒՄ</a:t>
            </a:r>
            <a:endParaRPr lang="en-US" sz="3200" dirty="0">
              <a:solidFill>
                <a:schemeClr val="bg1"/>
              </a:solidFill>
              <a:latin typeface="GHEA Grapalat" pitchFamily="50" charset="0"/>
              <a:ea typeface="+mn-ea"/>
              <a:cs typeface="+mn-cs"/>
            </a:endParaRPr>
          </a:p>
        </p:txBody>
      </p:sp>
      <p:cxnSp>
        <p:nvCxnSpPr>
          <p:cNvPr id="1033" name="Straight Connector 1032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6326"/>
            <a:ext cx="3347864" cy="2374109"/>
          </a:xfrm>
          <a:prstGeom prst="rect">
            <a:avLst/>
          </a:prstGeom>
        </p:spPr>
      </p:pic>
      <p:pic>
        <p:nvPicPr>
          <p:cNvPr id="8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380" y="109668"/>
            <a:ext cx="1363706" cy="1363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05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10" y="283366"/>
            <a:ext cx="8640960" cy="792088"/>
          </a:xfrm>
        </p:spPr>
        <p:txBody>
          <a:bodyPr>
            <a:noAutofit/>
          </a:bodyPr>
          <a:lstStyle/>
          <a:p>
            <a:r>
              <a:rPr lang="hy-AM" sz="2800" b="1" dirty="0" smtClean="0">
                <a:solidFill>
                  <a:srgbClr val="002060"/>
                </a:solidFill>
              </a:rPr>
              <a:t>ԵՆԹԱԿԱՌՈՒՑՎԱԾՔ</a:t>
            </a:r>
            <a:r>
              <a:rPr lang="en-US" sz="2800" b="1" dirty="0" smtClean="0">
                <a:solidFill>
                  <a:srgbClr val="002060"/>
                </a:solidFill>
              </a:rPr>
              <a:t>/</a:t>
            </a:r>
            <a:r>
              <a:rPr lang="hy-AM" sz="2800" b="1" dirty="0" smtClean="0">
                <a:solidFill>
                  <a:srgbClr val="002060"/>
                </a:solidFill>
              </a:rPr>
              <a:t>ԱՆՁՆԱԿԱԶՄ</a:t>
            </a:r>
            <a:r>
              <a:rPr lang="en-US" sz="2800" b="1" dirty="0" smtClean="0">
                <a:solidFill>
                  <a:srgbClr val="002060"/>
                </a:solidFill>
              </a:rPr>
              <a:t>/ՑՈՒՑԱՆԻՇ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/>
            </a:r>
            <a:br>
              <a:rPr lang="ru-RU" sz="2600" b="1" dirty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</a:b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/2016թ./</a:t>
            </a:r>
            <a:endParaRPr lang="en-US" sz="2600" dirty="0">
              <a:latin typeface="GHEA Grapalat" panose="02000506050000020003" pitchFamily="50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2</a:t>
            </a:fld>
            <a:endParaRPr lang="en-GB" dirty="0"/>
          </a:p>
        </p:txBody>
      </p:sp>
      <p:grpSp>
        <p:nvGrpSpPr>
          <p:cNvPr id="3" name="Group 9"/>
          <p:cNvGrpSpPr/>
          <p:nvPr/>
        </p:nvGrpSpPr>
        <p:grpSpPr>
          <a:xfrm>
            <a:off x="0" y="6257772"/>
            <a:ext cx="9144000" cy="627612"/>
            <a:chOff x="37800" y="6086418"/>
            <a:chExt cx="9033624" cy="627612"/>
          </a:xfrm>
        </p:grpSpPr>
        <p:sp>
          <p:nvSpPr>
            <p:cNvPr id="13" name="Rectangle 8"/>
            <p:cNvSpPr/>
            <p:nvPr/>
          </p:nvSpPr>
          <p:spPr>
            <a:xfrm>
              <a:off x="37800" y="6086418"/>
              <a:ext cx="9033624" cy="62761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HEA Grapalat" pitchFamily="50" charset="0"/>
              </a:endParaRP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9" y="6097858"/>
              <a:ext cx="635398" cy="60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95536" y="6257301"/>
              <a:ext cx="6336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y-AM" sz="1400" dirty="0" smtClean="0">
                  <a:solidFill>
                    <a:schemeClr val="bg1"/>
                  </a:solidFill>
                  <a:latin typeface="GHEA Grapalat" pitchFamily="50" charset="0"/>
                </a:rPr>
                <a:t>ՏՈՒԲԵՐԿՈՒԼՈԶԻ ԴԵՄ ՊԱՅՔԱՐԻ ԱԶԳԱՅԻՆ ԿԵՆՏՐՈՆ</a:t>
              </a:r>
              <a:endParaRPr lang="en-US" sz="1400" dirty="0" smtClean="0">
                <a:solidFill>
                  <a:schemeClr val="bg1"/>
                </a:solidFill>
                <a:latin typeface="GHEA Grapalat" pitchFamily="50" charset="0"/>
              </a:endParaRPr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655909"/>
              </p:ext>
            </p:extLst>
          </p:nvPr>
        </p:nvGraphicFramePr>
        <p:xfrm>
          <a:off x="362108" y="1124743"/>
          <a:ext cx="8458365" cy="4968552"/>
        </p:xfrm>
        <a:graphic>
          <a:graphicData uri="http://schemas.openxmlformats.org/drawingml/2006/table">
            <a:tbl>
              <a:tblPr/>
              <a:tblGrid>
                <a:gridCol w="2149286"/>
                <a:gridCol w="1195629"/>
                <a:gridCol w="1081001"/>
                <a:gridCol w="504056"/>
                <a:gridCol w="1105109"/>
                <a:gridCol w="1238330"/>
                <a:gridCol w="1184954"/>
              </a:tblGrid>
              <a:tr h="11792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Վանաձոր</a:t>
                      </a:r>
                      <a:endParaRPr lang="hy-AM" sz="1600" b="1" i="0" u="none" strike="noStrike" dirty="0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y-AM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Բնակչություն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y-AM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Բժիշկ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y-AM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Բ/Ք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Նոր և կրկնակի ՏԲ դեպքեր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Նոր ք/+/ դեպքերի %-ը նոր դեպքերում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Նոր ք/+/ դեպքերի բարեհաջող ելքերի %-ը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75723">
                <a:tc>
                  <a:txBody>
                    <a:bodyPr/>
                    <a:lstStyle/>
                    <a:p>
                      <a:pPr algn="l" rtl="0" fontAlgn="ctr"/>
                      <a:r>
                        <a:rPr lang="hy-AM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Թիվ 1 պոլիկլինիկա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82,221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y-AM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 </a:t>
                      </a:r>
                      <a:br>
                        <a:rPr lang="hy-AM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hy-AM" sz="11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ֆթիզիատոր</a:t>
                      </a:r>
                      <a:endParaRPr lang="hy-AM" sz="1400" b="0" i="0" u="none" strike="noStrike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43%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3/7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100%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1/1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461">
                <a:tc>
                  <a:txBody>
                    <a:bodyPr/>
                    <a:lstStyle/>
                    <a:p>
                      <a:pPr algn="l" rtl="0" fontAlgn="ctr"/>
                      <a:r>
                        <a:rPr lang="hy-AM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Թիվ 3 պոլիկլինիկա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y-AM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  <a:br>
                        <a:rPr lang="hy-AM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hy-AM" sz="11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ընտ. բժիշկ</a:t>
                      </a:r>
                      <a:r>
                        <a:rPr lang="hy-AM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/>
                      </a:r>
                      <a:br>
                        <a:rPr lang="hy-AM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hy-AM" sz="11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 </a:t>
                      </a:r>
                      <a:endParaRPr lang="hy-AM" sz="1400" b="0" i="0" u="none" strike="noStrike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57%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4/7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50%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1/2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461">
                <a:tc>
                  <a:txBody>
                    <a:bodyPr/>
                    <a:lstStyle/>
                    <a:p>
                      <a:pPr algn="l" rtl="0" fontAlgn="ctr"/>
                      <a:r>
                        <a:rPr lang="hy-AM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Թիվ 5 պոլիկլինիկա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y-AM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  <a:br>
                        <a:rPr lang="hy-AM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hy-AM" sz="11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ընտ. բժիշկ</a:t>
                      </a:r>
                      <a:r>
                        <a:rPr lang="hy-AM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/>
                      </a:r>
                      <a:br>
                        <a:rPr lang="hy-AM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hy-AM" sz="11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 </a:t>
                      </a:r>
                      <a:endParaRPr lang="hy-AM" sz="1400" b="0" i="0" u="none" strike="noStrike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25%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1/4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-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722">
                <a:tc>
                  <a:txBody>
                    <a:bodyPr/>
                    <a:lstStyle/>
                    <a:p>
                      <a:pPr algn="l" rtl="0" fontAlgn="ctr"/>
                      <a:r>
                        <a:rPr lang="hy-AM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Գուգարքի ԿՊ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y-AM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 </a:t>
                      </a:r>
                      <a:br>
                        <a:rPr lang="hy-AM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hy-AM" sz="11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ֆթիզիատոր</a:t>
                      </a:r>
                      <a:endParaRPr lang="hy-AM" sz="1400" b="0" i="0" u="none" strike="noStrike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56%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5/9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100%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1/1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83">
                <a:tc>
                  <a:txBody>
                    <a:bodyPr/>
                    <a:lstStyle/>
                    <a:p>
                      <a:pPr algn="l" rtl="0" fontAlgn="ctr"/>
                      <a:r>
                        <a:rPr lang="hy-AM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Ընդհանուր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10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158" y="6268046"/>
            <a:ext cx="617338" cy="61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91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789" y="3260006"/>
            <a:ext cx="4496715" cy="30963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0" y="0"/>
            <a:ext cx="4836792" cy="342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94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989456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ՏԲ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 ԴԵՊՔԵՐԻ ՀԱՅՏՆԱԲԵՐՈՒՄԸ ԸՍՏ ԱԽՏՈՐՈՇՄԱՆ ՎԱՅՐԻ 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/2016թ./</a:t>
            </a:r>
            <a:endParaRPr lang="en-US" sz="2000" dirty="0">
              <a:latin typeface="GHEA Grapalat" panose="02000506050000020003" pitchFamily="50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4</a:t>
            </a:fld>
            <a:endParaRPr lang="en-GB" dirty="0"/>
          </a:p>
        </p:txBody>
      </p:sp>
      <p:grpSp>
        <p:nvGrpSpPr>
          <p:cNvPr id="3" name="Group 9"/>
          <p:cNvGrpSpPr/>
          <p:nvPr/>
        </p:nvGrpSpPr>
        <p:grpSpPr>
          <a:xfrm>
            <a:off x="0" y="6257772"/>
            <a:ext cx="9144000" cy="627612"/>
            <a:chOff x="37800" y="6086418"/>
            <a:chExt cx="9033624" cy="627612"/>
          </a:xfrm>
        </p:grpSpPr>
        <p:sp>
          <p:nvSpPr>
            <p:cNvPr id="13" name="Rectangle 8"/>
            <p:cNvSpPr/>
            <p:nvPr/>
          </p:nvSpPr>
          <p:spPr>
            <a:xfrm>
              <a:off x="37800" y="6086418"/>
              <a:ext cx="9033624" cy="62761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HEA Grapalat" pitchFamily="50" charset="0"/>
              </a:endParaRP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9" y="6097858"/>
              <a:ext cx="635398" cy="60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95536" y="6257301"/>
              <a:ext cx="6336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y-AM" sz="1400" dirty="0" smtClean="0">
                  <a:solidFill>
                    <a:schemeClr val="bg1"/>
                  </a:solidFill>
                  <a:latin typeface="GHEA Grapalat" pitchFamily="50" charset="0"/>
                </a:rPr>
                <a:t>ՏՈՒԲԵՐԿՈՒԼՈԶԻ ԴԵՄ ՊԱՅՔԱՐԻ ԱԶԳԱՅԻՆ ԿԵՆՏՐՈՆ</a:t>
              </a:r>
              <a:endParaRPr lang="en-US" sz="1400" dirty="0" smtClean="0">
                <a:solidFill>
                  <a:schemeClr val="bg1"/>
                </a:solidFill>
                <a:latin typeface="GHEA Grapalat" pitchFamily="50" charset="0"/>
              </a:endParaRPr>
            </a:p>
          </p:txBody>
        </p:sp>
      </p:grpSp>
      <p:cxnSp>
        <p:nvCxnSpPr>
          <p:cNvPr id="16" name="Straight Connector 5"/>
          <p:cNvCxnSpPr/>
          <p:nvPr/>
        </p:nvCxnSpPr>
        <p:spPr>
          <a:xfrm>
            <a:off x="362107" y="1016920"/>
            <a:ext cx="83210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905957"/>
              </p:ext>
            </p:extLst>
          </p:nvPr>
        </p:nvGraphicFramePr>
        <p:xfrm>
          <a:off x="362107" y="1196752"/>
          <a:ext cx="83210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158" y="6268046"/>
            <a:ext cx="617338" cy="61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71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417638"/>
          </a:xfrm>
        </p:spPr>
        <p:txBody>
          <a:bodyPr>
            <a:noAutofit/>
          </a:bodyPr>
          <a:lstStyle/>
          <a:p>
            <a:r>
              <a:rPr lang="hy-AM" sz="24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ԼՈՌՈՒ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 ՄԱՐԶ </a:t>
            </a:r>
            <a:b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ԼԱԲՈՐԱՏՈՐ ՀԱՄԱԿԱՐԳԻ ՎԵՐԼՈՒԾՈՒՄ</a:t>
            </a:r>
            <a:b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</a:b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/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2016-2017 /1-ին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եռամսյակ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/ Թ.Թ./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E44D4-0DE1-4563-9032-6092714E13C8}" type="datetime1">
              <a:rPr lang="hy-AM" smtClean="0"/>
              <a:pPr/>
              <a:t>18.07.2017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3" name="Group 9"/>
          <p:cNvGrpSpPr/>
          <p:nvPr/>
        </p:nvGrpSpPr>
        <p:grpSpPr>
          <a:xfrm>
            <a:off x="0" y="6257772"/>
            <a:ext cx="9144000" cy="627612"/>
            <a:chOff x="37800" y="6086418"/>
            <a:chExt cx="9033624" cy="627612"/>
          </a:xfrm>
        </p:grpSpPr>
        <p:sp>
          <p:nvSpPr>
            <p:cNvPr id="11" name="Rectangle 8"/>
            <p:cNvSpPr/>
            <p:nvPr/>
          </p:nvSpPr>
          <p:spPr>
            <a:xfrm>
              <a:off x="37800" y="6086418"/>
              <a:ext cx="9033624" cy="62761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HEA Grapalat" pitchFamily="50" charset="0"/>
              </a:endParaRPr>
            </a:p>
          </p:txBody>
        </p:sp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9" y="6097858"/>
              <a:ext cx="635398" cy="60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395536" y="6257301"/>
              <a:ext cx="6336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y-AM" sz="1400" dirty="0" smtClean="0">
                  <a:solidFill>
                    <a:schemeClr val="bg1"/>
                  </a:solidFill>
                  <a:latin typeface="GHEA Grapalat" pitchFamily="50" charset="0"/>
                </a:rPr>
                <a:t>ՏՈՒԲԵՐԿՈՒԼՈԶԻ ԴԵՄ ՊԱՅՔԱՐԻ ԱԶԳԱՅԻՆ ԿԵՆՏՐՈՆ</a:t>
              </a:r>
              <a:endParaRPr lang="en-US" sz="1400" dirty="0" smtClean="0">
                <a:solidFill>
                  <a:schemeClr val="bg1"/>
                </a:solidFill>
                <a:latin typeface="GHEA Grapalat" pitchFamily="50" charset="0"/>
              </a:endParaRPr>
            </a:p>
          </p:txBody>
        </p:sp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139295"/>
              </p:ext>
            </p:extLst>
          </p:nvPr>
        </p:nvGraphicFramePr>
        <p:xfrm>
          <a:off x="179511" y="1300570"/>
          <a:ext cx="8784978" cy="511994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816425">
                  <a:extLst>
                    <a:ext uri="{9D8B030D-6E8A-4147-A177-3AD203B41FA5}">
                      <a16:colId xmlns:a16="http://schemas.microsoft.com/office/drawing/2014/main" xmlns="" val="1631580523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xmlns="" val="232708953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89197237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701539112"/>
                    </a:ext>
                  </a:extLst>
                </a:gridCol>
                <a:gridCol w="1080122">
                  <a:extLst>
                    <a:ext uri="{9D8B030D-6E8A-4147-A177-3AD203B41FA5}">
                      <a16:colId xmlns:a16="http://schemas.microsoft.com/office/drawing/2014/main" xmlns="" val="2504687953"/>
                    </a:ext>
                  </a:extLst>
                </a:gridCol>
              </a:tblGrid>
              <a:tr h="34803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/>
                        <a:t>Վանաձոր</a:t>
                      </a:r>
                      <a:r>
                        <a:rPr lang="hy-AM" sz="1600" baseline="0" dirty="0" smtClean="0"/>
                        <a:t> </a:t>
                      </a:r>
                      <a:r>
                        <a:rPr lang="en-US" sz="1600" baseline="0" dirty="0" err="1" smtClean="0"/>
                        <a:t>ինֆեկցիոն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հիվանդանոց</a:t>
                      </a:r>
                      <a:endParaRPr lang="en-US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baseline="0" dirty="0" smtClean="0"/>
                        <a:t>ՏԲ մանրադիտման լաբորատորիա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/>
                        <a:t>2016</a:t>
                      </a:r>
                      <a:endParaRPr lang="en-US" sz="1600" dirty="0" smtClean="0"/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2017 </a:t>
                      </a: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2581728"/>
                  </a:ext>
                </a:extLst>
              </a:tr>
              <a:tr h="82441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12446" marR="112446" marT="56223" marB="562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Կասկածելի</a:t>
                      </a:r>
                      <a:r>
                        <a:rPr lang="hy-AM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դեպք - </a:t>
                      </a:r>
                      <a:r>
                        <a:rPr lang="hy-AM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  <a:endParaRPr lang="hy-AM" sz="16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Ընթացիկ</a:t>
                      </a:r>
                      <a:r>
                        <a:rPr lang="hy-AM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հսկում  </a:t>
                      </a:r>
                      <a:r>
                        <a:rPr lang="hy-AM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343</a:t>
                      </a:r>
                      <a:endParaRPr lang="hy-AM" sz="16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Կասկածելի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y-AM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դեպք - </a:t>
                      </a:r>
                      <a:r>
                        <a:rPr lang="hy-AM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Ընթացիկ</a:t>
                      </a:r>
                      <a:r>
                        <a:rPr lang="hy-AM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հսկում </a:t>
                      </a:r>
                      <a:r>
                        <a:rPr lang="hy-AM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  <a:endParaRPr lang="hy-AM" sz="16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1914598"/>
                  </a:ext>
                </a:extLst>
              </a:tr>
              <a:tr h="5862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Քսուկ</a:t>
                      </a: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 դրական հարաբերակցությունը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Թիրախ – մոտ 10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%)</a:t>
                      </a:r>
                      <a:endParaRPr lang="hy-AM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12%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5%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4%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8%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5330094"/>
                  </a:ext>
                </a:extLst>
              </a:tr>
              <a:tr h="1062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Մանրադիտված/Ցանքի</a:t>
                      </a: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 ուղարկված հիվանդների հարաբերակցությունը 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Թիրախ – 100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%</a:t>
                      </a: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 նոր դեպքերի համար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)</a:t>
                      </a:r>
                      <a:endParaRPr lang="hy-AM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80%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65%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65</a:t>
                      </a:r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65</a:t>
                      </a:r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%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9395391"/>
                  </a:ext>
                </a:extLst>
              </a:tr>
              <a:tr h="8244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Նմուշների քանակը մեկ հիվանդի հաշվարկով, միջին, </a:t>
                      </a:r>
                      <a:r>
                        <a:rPr lang="en-US" sz="16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Թիրախ – 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3 </a:t>
                      </a: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և 2 համապատասխան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)</a:t>
                      </a:r>
                      <a:endParaRPr lang="hy-AM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2</a:t>
                      </a:r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,5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2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2</a:t>
                      </a:r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,5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2</a:t>
                      </a:r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,4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351928"/>
                  </a:ext>
                </a:extLst>
              </a:tr>
              <a:tr h="13877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Թքով նմուշների թիվը/Նմուշների ընդհանուր թիվը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Թիրախ – մինչև 15% նոր դեպքերի համար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)</a:t>
                      </a:r>
                      <a:endParaRPr lang="hy-AM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4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%</a:t>
                      </a:r>
                      <a:endParaRPr lang="hy-AM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12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%</a:t>
                      </a:r>
                      <a:endParaRPr lang="hy-AM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8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10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4140960"/>
                  </a:ext>
                </a:extLst>
              </a:tr>
            </a:tbl>
          </a:graphicData>
        </a:graphic>
      </p:graphicFrame>
      <p:pic>
        <p:nvPicPr>
          <p:cNvPr id="16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158" y="6268046"/>
            <a:ext cx="617338" cy="61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7175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10031</TotalTime>
  <Words>218</Words>
  <Application>Microsoft Office PowerPoint</Application>
  <PresentationFormat>On-screen Show (4:3)</PresentationFormat>
  <Paragraphs>84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GHEA Grapalat</vt:lpstr>
      <vt:lpstr>Custom Design</vt:lpstr>
      <vt:lpstr>1_Custom Design</vt:lpstr>
      <vt:lpstr>2_Custom Design</vt:lpstr>
      <vt:lpstr>3_Custom Design</vt:lpstr>
      <vt:lpstr>      ԼՈՌՈՒ ՄԱՐԶ    ՀԱԿԱՏՈՒԲԵՐԿՈՒԼՈԶԱՅԻՆ ԾԱՌԱՅՈՒԹՅՈՒՆՆԵՐԻ ԳՆԱՀԱՏՈՒՄ</vt:lpstr>
      <vt:lpstr>ԵՆԹԱԿԱՌՈՒՑՎԱԾՔ/ԱՆՁՆԱԿԱԶՄ/ՑՈՒՑԱՆԻՇ /2016թ./</vt:lpstr>
      <vt:lpstr>PowerPoint Presentation</vt:lpstr>
      <vt:lpstr>ՏԲ ԴԵՊՔԵՐԻ ՀԱՅՏՆԱԲԵՐՈՒՄԸ ԸՍՏ ԱԽՏՈՐՈՇՄԱՆ ՎԱՅՐԻ /2016թ./</vt:lpstr>
      <vt:lpstr>ԼՈՌՈՒ ՄԱՐԶ  ԼԱԲՈՐԱՏՈՐ ՀԱՄԱԿԱՐԳԻ ՎԵՐԼՈՒԾՈՒՄ /2016-2017 /1-ին եռամսյակ/ Թ.Թ./</vt:lpstr>
    </vt:vector>
  </TitlesOfParts>
  <Company>World Health 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ntiss</dc:creator>
  <cp:lastModifiedBy>kamo</cp:lastModifiedBy>
  <cp:revision>589</cp:revision>
  <cp:lastPrinted>2016-09-20T07:37:57Z</cp:lastPrinted>
  <dcterms:created xsi:type="dcterms:W3CDTF">2012-07-03T09:35:02Z</dcterms:created>
  <dcterms:modified xsi:type="dcterms:W3CDTF">2017-07-18T07:24:52Z</dcterms:modified>
</cp:coreProperties>
</file>