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64" r:id="rId3"/>
    <p:sldId id="258" r:id="rId4"/>
    <p:sldId id="265" r:id="rId5"/>
    <p:sldId id="261" r:id="rId6"/>
    <p:sldId id="262" r:id="rId7"/>
    <p:sldId id="263" r:id="rId8"/>
  </p:sldIdLst>
  <p:sldSz cx="9144000" cy="6858000" type="screen4x3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99"/>
    <a:srgbClr val="00CC00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44" autoAdjust="0"/>
    <p:restoredTop sz="94494" autoAdjust="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BA035-71A7-450F-BDEC-614AF49DAF9F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EEC65-F278-4ADB-9EE5-31C048F22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5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EEC65-F278-4ADB-9EE5-31C048F222A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3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001000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   </a:t>
            </a:r>
            <a:r>
              <a:rPr lang="hy-AM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hy-AM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Տուբերկուլոզը Եվ Ես</a:t>
            </a:r>
            <a:r>
              <a:rPr lang="hy-AM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y-AM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սոցիալ-հոգեբանական հասարակական </a:t>
            </a:r>
            <a:r>
              <a:rPr lang="hy-AM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կազմակերպություն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Администратор\Desktop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3600"/>
            <a:ext cx="4876800" cy="4225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11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«</a:t>
            </a:r>
            <a:r>
              <a:rPr lang="en-US" sz="3200" b="1" dirty="0" err="1">
                <a:solidFill>
                  <a:srgbClr val="C00000"/>
                </a:solidFill>
              </a:rPr>
              <a:t>Տուբերկուլոզը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Եվ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Ես</a:t>
            </a:r>
            <a:r>
              <a:rPr lang="en-US" sz="3200" b="1" dirty="0">
                <a:solidFill>
                  <a:srgbClr val="C00000"/>
                </a:solidFill>
              </a:rPr>
              <a:t>»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 err="1">
                <a:solidFill>
                  <a:srgbClr val="C00000"/>
                </a:solidFill>
              </a:rPr>
              <a:t>հկ</a:t>
            </a:r>
            <a:r>
              <a:rPr lang="ru-RU" sz="3200" b="1" dirty="0">
                <a:solidFill>
                  <a:srgbClr val="C00000"/>
                </a:solidFill>
              </a:rPr>
              <a:t>-ի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գործառույթները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Շահառուներին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և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նրանց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մտերիմներին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հոգեբանական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աջակցության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տրամադրում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342900" lvl="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Անհրաժեշտ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հետազոտություններին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ուղեգրում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ուղեկցում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կազմակերպում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342900" lvl="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Հասարակության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իրազեկման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և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կրթական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աշխատանքներ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տուբերկուլոզի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բուժման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կանխարգելման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տարածման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եղանակների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և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համակցված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հիվանդությունների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մասին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342900" lvl="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Սոցիալական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աջակցություն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համապատասխան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ծրագրերի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շրջանակներում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marL="342900" lvl="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Բուժումն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ընդհատած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և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դեղերի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ընդունման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ցածր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հետևողականություն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ցուցաբերած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հիվանդների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հետ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նպատակուղղված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աշխատանք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/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բժիշկ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սոց.աշխատող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հոգեբան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հավասարի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խորհրդատու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/,</a:t>
            </a:r>
          </a:p>
          <a:p>
            <a:pPr marL="342900" lvl="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Հիվանդների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կարողությունների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զարգացում</a:t>
            </a:r>
            <a:r>
              <a:rPr lang="en-US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5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54758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</a:rPr>
              <a:t>Իրականացրած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ծրագրեր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054" y="9906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y-AM" dirty="0"/>
              <a:t>2016թ-ի փետրվար</a:t>
            </a:r>
            <a:r>
              <a:rPr lang="en-US" dirty="0"/>
              <a:t>ի </a:t>
            </a:r>
            <a:r>
              <a:rPr lang="en-US" dirty="0" err="1"/>
              <a:t>ամսից</a:t>
            </a:r>
            <a:r>
              <a:rPr lang="en-US" dirty="0"/>
              <a:t> </a:t>
            </a:r>
            <a:r>
              <a:rPr lang="en-US" dirty="0" err="1"/>
              <a:t>մինչև</a:t>
            </a:r>
            <a:r>
              <a:rPr lang="en-US" dirty="0"/>
              <a:t> </a:t>
            </a:r>
            <a:r>
              <a:rPr lang="en-US" dirty="0" err="1"/>
              <a:t>հուլիս</a:t>
            </a:r>
            <a:r>
              <a:rPr lang="en-US" dirty="0"/>
              <a:t> </a:t>
            </a:r>
            <a:r>
              <a:rPr lang="en-US" dirty="0" err="1"/>
              <a:t>ամիսը</a:t>
            </a:r>
            <a:r>
              <a:rPr lang="en-US" dirty="0"/>
              <a:t> </a:t>
            </a:r>
            <a:r>
              <a:rPr lang="hy-AM" dirty="0"/>
              <a:t>&lt;&lt;Տուբերկուլոզը Եվ Ես&gt;&gt; սոցիալ-հոգեբանական ՀԿ-ն իրականացրել է`  </a:t>
            </a:r>
            <a:r>
              <a:rPr lang="hy-AM" b="1" dirty="0"/>
              <a:t>ՏՈՒԲԵՐԿՈՒԼՈԶԻ ԿԱՆԽԱՐԳԵԼՄԱՆ ԵՎ ԲՈՒԺՄԱՆ ՏԵՂԵԿԱՏՎՈՒԹՅՈՒՆ, ԿՐԹՈՒԹՅՈՒՆ ԵՎ ՀԱՂՈՐԴԱԿՑՈՒԹՅՈՒՆ </a:t>
            </a:r>
            <a:r>
              <a:rPr lang="hy-AM" dirty="0"/>
              <a:t>ծրագիրը, որը ֆինանսավորվում էր ԱՄՆ ՄԶԳ/ </a:t>
            </a:r>
            <a:r>
              <a:rPr lang="en-US" dirty="0"/>
              <a:t>USAID/ </a:t>
            </a:r>
            <a:r>
              <a:rPr lang="hy-AM" dirty="0"/>
              <a:t>կողմից, իսկ փորձագիտական աջակցությունը տրամադրում էր` ԱՀԿ հայաստանյան գրասենյակը: Ծրագիրը իրականացվել է Առաքելություն Արևելք  Դանիական մարդասիրական կազմակերպության հայաստանյան մասնաճյուղի հետ համատեղ: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hy-AM" dirty="0"/>
              <a:t>2016թ-ի սեպտեմբեր ամսի</a:t>
            </a:r>
            <a:r>
              <a:rPr lang="en-US" dirty="0"/>
              <a:t>ց</a:t>
            </a:r>
            <a:r>
              <a:rPr lang="hy-AM" dirty="0"/>
              <a:t> մինչև 2017թ-ի հունվար ամիսը &lt;&lt;Տուբերկուլոզը Եվ Ես&gt;&gt; ՀԿ-ն իրականացրել է</a:t>
            </a:r>
            <a:r>
              <a:rPr lang="hy-AM" b="1" dirty="0"/>
              <a:t>`&lt;&lt;ՀԱՅԱՍՏԱՆԻ </a:t>
            </a:r>
            <a:r>
              <a:rPr lang="hy-AM" b="1" dirty="0" smtClean="0"/>
              <a:t>ՀԱՆՐԱՊԵՏՈՒԹՅՈՒՆՈՒՄ</a:t>
            </a:r>
            <a:r>
              <a:rPr lang="en-US" b="1" dirty="0" smtClean="0"/>
              <a:t> </a:t>
            </a:r>
            <a:r>
              <a:rPr lang="hy-AM" b="1" dirty="0" smtClean="0"/>
              <a:t>ՏՈՒԲԵՐԿՈՒԼՈԶԻ </a:t>
            </a:r>
            <a:r>
              <a:rPr lang="hy-AM" b="1" dirty="0"/>
              <a:t>ԲՈՒԺՈՒՄՆ </a:t>
            </a:r>
            <a:r>
              <a:rPr lang="hy-AM" b="1" dirty="0" smtClean="0"/>
              <a:t>ԸՆԴՀԱՏԱԾ</a:t>
            </a:r>
            <a:r>
              <a:rPr lang="en-US" b="1" dirty="0" smtClean="0"/>
              <a:t> </a:t>
            </a:r>
            <a:r>
              <a:rPr lang="hy-AM" b="1" dirty="0" smtClean="0"/>
              <a:t>ԿԱՄ</a:t>
            </a:r>
            <a:r>
              <a:rPr lang="en-US" b="1" dirty="0" smtClean="0"/>
              <a:t> </a:t>
            </a:r>
            <a:r>
              <a:rPr lang="hy-AM" b="1" dirty="0" smtClean="0"/>
              <a:t>ԱՆԲԱՐԵՀԱՋՈՂ ԵԼՔ</a:t>
            </a:r>
            <a:r>
              <a:rPr lang="en-US" b="1" dirty="0" smtClean="0"/>
              <a:t>  </a:t>
            </a:r>
            <a:r>
              <a:rPr lang="hy-AM" b="1" dirty="0" smtClean="0"/>
              <a:t>ԱՐՁԱՆԱԳՐԱԾ </a:t>
            </a:r>
            <a:r>
              <a:rPr lang="hy-AM" b="1" dirty="0"/>
              <a:t>ՀԻՎԱՆԴՆԵՐԻ </a:t>
            </a:r>
            <a:r>
              <a:rPr lang="en-US" b="1" dirty="0" smtClean="0"/>
              <a:t> </a:t>
            </a:r>
            <a:r>
              <a:rPr lang="hy-AM" b="1" dirty="0" smtClean="0"/>
              <a:t>ՀԵՏԱԳԱ </a:t>
            </a:r>
            <a:r>
              <a:rPr lang="en-US" b="1" dirty="0" smtClean="0"/>
              <a:t> </a:t>
            </a:r>
            <a:r>
              <a:rPr lang="hy-AM" b="1" dirty="0" smtClean="0"/>
              <a:t>ԲՈՒԺՄԱՆ </a:t>
            </a:r>
            <a:r>
              <a:rPr lang="en-US" b="1" dirty="0" smtClean="0"/>
              <a:t> </a:t>
            </a:r>
            <a:r>
              <a:rPr lang="hy-AM" b="1" dirty="0" smtClean="0"/>
              <a:t>ԱՅԼԸՆՏՐԱՆՔԱՅԻՆ </a:t>
            </a:r>
            <a:r>
              <a:rPr lang="en-US" b="1" dirty="0" smtClean="0"/>
              <a:t> </a:t>
            </a:r>
            <a:r>
              <a:rPr lang="hy-AM" b="1" dirty="0" smtClean="0"/>
              <a:t>ՄՈԴԵԼԻ </a:t>
            </a:r>
            <a:r>
              <a:rPr lang="hy-AM" b="1" dirty="0"/>
              <a:t>ԾԱՌԱՅՈՒԹՅՈՒՆՆԵՐ&gt;&gt; </a:t>
            </a:r>
            <a:r>
              <a:rPr lang="hy-AM" dirty="0"/>
              <a:t>ծրագիրը</a:t>
            </a:r>
            <a:r>
              <a:rPr lang="en-US" dirty="0"/>
              <a:t>, </a:t>
            </a:r>
            <a:r>
              <a:rPr lang="en-US" dirty="0" err="1"/>
              <a:t>որը</a:t>
            </a:r>
            <a:r>
              <a:rPr lang="en-US" dirty="0"/>
              <a:t> </a:t>
            </a:r>
            <a:r>
              <a:rPr lang="hy-AM" dirty="0"/>
              <a:t>իրականացվել է</a:t>
            </a:r>
            <a:r>
              <a:rPr lang="en-US" dirty="0"/>
              <a:t>`</a:t>
            </a:r>
            <a:r>
              <a:rPr lang="hy-AM" dirty="0"/>
              <a:t> Գլոբալ հիմնադրամի ֆինանսավորմամբ, Տուբերկուլոզի դեմ պայքարի Ազգային կենտրոնի անմիջական վերահսկողությամբ և փորձագիտական աջակցությամբ: </a:t>
            </a:r>
            <a:endParaRPr lang="en-US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597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Arial LatArm" panose="020B0604020202020204" pitchFamily="34" charset="0"/>
              </a:rPr>
              <a:t>Շարունակական</a:t>
            </a:r>
            <a:r>
              <a:rPr lang="en-US" b="1" dirty="0" smtClean="0">
                <a:solidFill>
                  <a:srgbClr val="C00000"/>
                </a:solidFill>
                <a:latin typeface="Arial LatArm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LatArm" panose="020B0604020202020204" pitchFamily="34" charset="0"/>
              </a:rPr>
              <a:t>միջոցառումներ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Հոգեբանական</a:t>
            </a:r>
            <a:r>
              <a:rPr lang="en-US" dirty="0" smtClean="0"/>
              <a:t> </a:t>
            </a:r>
            <a:r>
              <a:rPr lang="en-US" dirty="0" err="1" smtClean="0"/>
              <a:t>աջակցություն</a:t>
            </a:r>
            <a:endParaRPr lang="en-US" dirty="0" smtClean="0"/>
          </a:p>
          <a:p>
            <a:r>
              <a:rPr lang="en-US" dirty="0" err="1" smtClean="0"/>
              <a:t>Տեղեկատվության</a:t>
            </a:r>
            <a:r>
              <a:rPr lang="en-US" dirty="0" smtClean="0"/>
              <a:t> </a:t>
            </a:r>
            <a:r>
              <a:rPr lang="en-US" dirty="0" err="1" smtClean="0"/>
              <a:t>տարածում</a:t>
            </a:r>
            <a:endParaRPr lang="en-US" dirty="0" smtClean="0"/>
          </a:p>
          <a:p>
            <a:r>
              <a:rPr lang="en-US" dirty="0" err="1" smtClean="0"/>
              <a:t>Սոց</a:t>
            </a:r>
            <a:r>
              <a:rPr lang="en-US" dirty="0" smtClean="0"/>
              <a:t>. </a:t>
            </a:r>
            <a:r>
              <a:rPr lang="hy-AM" dirty="0" smtClean="0"/>
              <a:t>Ո</a:t>
            </a:r>
            <a:r>
              <a:rPr lang="en-US" dirty="0" err="1" smtClean="0"/>
              <a:t>ւղեկցում</a:t>
            </a:r>
            <a:endParaRPr lang="en-US" dirty="0"/>
          </a:p>
          <a:p>
            <a:r>
              <a:rPr lang="hy-AM" dirty="0" smtClean="0"/>
              <a:t>Հ</a:t>
            </a:r>
            <a:r>
              <a:rPr lang="en-US" dirty="0" err="1" smtClean="0"/>
              <a:t>ետազոտությունների</a:t>
            </a:r>
            <a:r>
              <a:rPr lang="en-US" dirty="0" smtClean="0"/>
              <a:t> </a:t>
            </a:r>
            <a:r>
              <a:rPr lang="en-US" dirty="0" err="1" smtClean="0"/>
              <a:t>կազմակերպում</a:t>
            </a:r>
            <a:r>
              <a:rPr lang="en-US" dirty="0" smtClean="0"/>
              <a:t>, </a:t>
            </a:r>
            <a:r>
              <a:rPr lang="en-US" dirty="0" err="1" smtClean="0"/>
              <a:t>ուղղեգրում</a:t>
            </a:r>
            <a:endParaRPr lang="en-US" dirty="0"/>
          </a:p>
          <a:p>
            <a:r>
              <a:rPr lang="en-US" dirty="0" err="1" smtClean="0"/>
              <a:t>Հիվանդների</a:t>
            </a:r>
            <a:r>
              <a:rPr lang="en-US" dirty="0" smtClean="0"/>
              <a:t> </a:t>
            </a:r>
            <a:r>
              <a:rPr lang="en-US" dirty="0" err="1" smtClean="0"/>
              <a:t>բուժման</a:t>
            </a:r>
            <a:r>
              <a:rPr lang="en-US" dirty="0" smtClean="0"/>
              <a:t> </a:t>
            </a:r>
            <a:r>
              <a:rPr lang="en-US" dirty="0" err="1" smtClean="0"/>
              <a:t>ինքնավերահսկման</a:t>
            </a:r>
            <a:r>
              <a:rPr lang="en-US" dirty="0"/>
              <a:t> </a:t>
            </a:r>
            <a:r>
              <a:rPr lang="en-US" dirty="0" err="1" smtClean="0"/>
              <a:t>ծրագիր</a:t>
            </a:r>
            <a:endParaRPr lang="en-US" dirty="0" smtClean="0"/>
          </a:p>
          <a:p>
            <a:r>
              <a:rPr lang="en-US" dirty="0" err="1" smtClean="0"/>
              <a:t>Հիվանդների</a:t>
            </a:r>
            <a:r>
              <a:rPr lang="en-US" dirty="0" smtClean="0"/>
              <a:t> </a:t>
            </a:r>
            <a:r>
              <a:rPr lang="en-US" dirty="0" err="1" smtClean="0"/>
              <a:t>կարողությունների</a:t>
            </a:r>
            <a:r>
              <a:rPr lang="en-US" dirty="0" smtClean="0"/>
              <a:t> </a:t>
            </a:r>
            <a:r>
              <a:rPr lang="en-US" dirty="0" err="1" smtClean="0"/>
              <a:t>զարգացում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Տուբերկուլոզը</a:t>
            </a:r>
            <a:r>
              <a:rPr lang="en-US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Եվ</a:t>
            </a:r>
            <a:r>
              <a:rPr lang="en-US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Ես</a:t>
            </a:r>
            <a:r>
              <a:rPr lang="en-US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br>
              <a:rPr lang="en-US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>
                <a:solidFill>
                  <a:srgbClr val="C00000"/>
                </a:solidFill>
              </a:rPr>
              <a:t>հկ</a:t>
            </a:r>
            <a:r>
              <a:rPr lang="ru-RU" sz="2800" b="1" dirty="0">
                <a:solidFill>
                  <a:srgbClr val="C00000"/>
                </a:solidFill>
              </a:rPr>
              <a:t>-ի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hy-AM" sz="2800" b="1" dirty="0" smtClean="0">
                <a:solidFill>
                  <a:srgbClr val="C00000"/>
                </a:solidFill>
              </a:rPr>
              <a:t>դերը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hy-AM" sz="2800" b="1" dirty="0" smtClean="0">
                <a:solidFill>
                  <a:srgbClr val="C00000"/>
                </a:solidFill>
              </a:rPr>
              <a:t> </a:t>
            </a:r>
            <a:r>
              <a:rPr lang="hy-AM" sz="2800" b="1" dirty="0">
                <a:solidFill>
                  <a:srgbClr val="C00000"/>
                </a:solidFill>
              </a:rPr>
              <a:t>տուբերկուլոզով հիվանդների ակտիվ հայտնաբերման </a:t>
            </a:r>
            <a:r>
              <a:rPr lang="en-US" sz="2800" b="1" dirty="0" err="1" smtClean="0">
                <a:solidFill>
                  <a:srgbClr val="C00000"/>
                </a:solidFill>
              </a:rPr>
              <a:t>եվ</a:t>
            </a:r>
            <a:r>
              <a:rPr lang="hy-AM" sz="2800" b="1" dirty="0" smtClean="0">
                <a:solidFill>
                  <a:srgbClr val="C00000"/>
                </a:solidFill>
              </a:rPr>
              <a:t> </a:t>
            </a:r>
            <a:r>
              <a:rPr lang="hy-AM" sz="2800" b="1" dirty="0">
                <a:solidFill>
                  <a:srgbClr val="C00000"/>
                </a:solidFill>
              </a:rPr>
              <a:t>բուժման </a:t>
            </a:r>
            <a:r>
              <a:rPr lang="hy-AM" sz="2800" b="1" dirty="0" smtClean="0">
                <a:solidFill>
                  <a:srgbClr val="C00000"/>
                </a:solidFill>
              </a:rPr>
              <a:t>հետ</a:t>
            </a:r>
            <a:r>
              <a:rPr lang="en-US" sz="2800" b="1" dirty="0" err="1" smtClean="0">
                <a:solidFill>
                  <a:srgbClr val="C00000"/>
                </a:solidFill>
              </a:rPr>
              <a:t>եվ</a:t>
            </a:r>
            <a:r>
              <a:rPr lang="hy-AM" sz="2800" b="1" dirty="0" smtClean="0">
                <a:solidFill>
                  <a:srgbClr val="C00000"/>
                </a:solidFill>
              </a:rPr>
              <a:t>ողականության </a:t>
            </a:r>
            <a:r>
              <a:rPr lang="hy-AM" sz="2800" b="1" dirty="0">
                <a:solidFill>
                  <a:srgbClr val="C00000"/>
                </a:solidFill>
              </a:rPr>
              <a:t>ապահովման գործում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077200" cy="4876800"/>
          </a:xfrm>
        </p:spPr>
        <p:txBody>
          <a:bodyPr>
            <a:noAutofit/>
          </a:bodyPr>
          <a:lstStyle/>
          <a:p>
            <a:r>
              <a:rPr lang="en-US" sz="1800" dirty="0" err="1"/>
              <a:t>Տարածել</a:t>
            </a:r>
            <a:r>
              <a:rPr lang="en-US" sz="1800" dirty="0"/>
              <a:t> </a:t>
            </a:r>
            <a:r>
              <a:rPr lang="en-US" sz="1800" dirty="0" err="1"/>
              <a:t>տեղեկատվություն</a:t>
            </a:r>
            <a:r>
              <a:rPr lang="en-US" sz="1800" dirty="0"/>
              <a:t> </a:t>
            </a:r>
            <a:r>
              <a:rPr lang="en-US" sz="1800" dirty="0" err="1"/>
              <a:t>հիվանդության</a:t>
            </a:r>
            <a:r>
              <a:rPr lang="en-US" sz="1800" dirty="0"/>
              <a:t> </a:t>
            </a:r>
            <a:r>
              <a:rPr lang="en-US" sz="1800" dirty="0" err="1" smtClean="0"/>
              <a:t>մասին</a:t>
            </a:r>
            <a:r>
              <a:rPr lang="en-US" sz="1800" dirty="0" smtClean="0"/>
              <a:t> </a:t>
            </a:r>
            <a:r>
              <a:rPr lang="en-US" sz="1800" dirty="0" err="1"/>
              <a:t>հասարակության</a:t>
            </a:r>
            <a:r>
              <a:rPr lang="en-US" sz="1800" dirty="0"/>
              <a:t> </a:t>
            </a:r>
            <a:r>
              <a:rPr lang="en-US" sz="1800" dirty="0" err="1"/>
              <a:t>լայն</a:t>
            </a:r>
            <a:r>
              <a:rPr lang="en-US" sz="1800" dirty="0"/>
              <a:t> </a:t>
            </a:r>
            <a:r>
              <a:rPr lang="en-US" sz="1800" dirty="0" err="1"/>
              <a:t>շերտերում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Օգնել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հիվանդին</a:t>
            </a:r>
            <a:r>
              <a:rPr lang="en-US" sz="1800" dirty="0" smtClean="0"/>
              <a:t> </a:t>
            </a:r>
            <a:r>
              <a:rPr lang="en-US" sz="1800" dirty="0" err="1" smtClean="0"/>
              <a:t>ավելի</a:t>
            </a:r>
            <a:r>
              <a:rPr lang="en-US" sz="1800" dirty="0" smtClean="0"/>
              <a:t> </a:t>
            </a:r>
            <a:r>
              <a:rPr lang="en-US" sz="1800" dirty="0" err="1" smtClean="0"/>
              <a:t>հեշտ</a:t>
            </a:r>
            <a:r>
              <a:rPr lang="en-US" sz="1800" dirty="0" smtClean="0"/>
              <a:t> </a:t>
            </a:r>
            <a:r>
              <a:rPr lang="en-US" sz="1800" dirty="0" err="1" smtClean="0"/>
              <a:t>անցնել</a:t>
            </a:r>
            <a:r>
              <a:rPr lang="en-US" sz="1800" dirty="0" smtClean="0"/>
              <a:t> </a:t>
            </a:r>
            <a:r>
              <a:rPr lang="en-US" sz="1800" dirty="0" err="1" smtClean="0"/>
              <a:t>բուժման</a:t>
            </a:r>
            <a:r>
              <a:rPr lang="en-US" sz="1800" dirty="0" smtClean="0"/>
              <a:t> </a:t>
            </a:r>
            <a:r>
              <a:rPr lang="en-US" sz="1800" dirty="0" err="1" smtClean="0"/>
              <a:t>փուլերով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Վերադարձնել</a:t>
            </a:r>
            <a:r>
              <a:rPr lang="en-US" sz="1800" dirty="0" smtClean="0"/>
              <a:t> </a:t>
            </a:r>
            <a:r>
              <a:rPr lang="en-US" sz="1800" dirty="0" err="1" smtClean="0"/>
              <a:t>բուժումից</a:t>
            </a:r>
            <a:r>
              <a:rPr lang="en-US" sz="1800" dirty="0" smtClean="0"/>
              <a:t> </a:t>
            </a:r>
            <a:r>
              <a:rPr lang="en-US" sz="1800" dirty="0" err="1" smtClean="0"/>
              <a:t>հրաժարված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հիվանդին</a:t>
            </a:r>
            <a:r>
              <a:rPr lang="en-US" sz="1800" dirty="0" smtClean="0"/>
              <a:t> </a:t>
            </a:r>
            <a:r>
              <a:rPr lang="en-US" sz="1800" dirty="0" err="1" smtClean="0"/>
              <a:t>բուժմանը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Պահել</a:t>
            </a:r>
            <a:r>
              <a:rPr lang="en-US" sz="1800" dirty="0" smtClean="0"/>
              <a:t> </a:t>
            </a:r>
            <a:r>
              <a:rPr lang="en-US" sz="1800" dirty="0" err="1" smtClean="0"/>
              <a:t>ռիսկային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հիվանդներին</a:t>
            </a:r>
            <a:r>
              <a:rPr lang="en-US" sz="1800" dirty="0" smtClean="0"/>
              <a:t> </a:t>
            </a:r>
            <a:r>
              <a:rPr lang="en-US" sz="1800" dirty="0" err="1" smtClean="0"/>
              <a:t>բուժման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մեջ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Ուղղորդել</a:t>
            </a:r>
            <a:r>
              <a:rPr lang="en-US" sz="1800" dirty="0" smtClean="0"/>
              <a:t> և </a:t>
            </a:r>
            <a:r>
              <a:rPr lang="en-US" sz="1800" dirty="0" err="1" smtClean="0"/>
              <a:t>ուղեկցել</a:t>
            </a:r>
            <a:r>
              <a:rPr lang="en-US" sz="1800" dirty="0" smtClean="0"/>
              <a:t> ՏԲ </a:t>
            </a:r>
            <a:r>
              <a:rPr lang="en-US" sz="1800" dirty="0" err="1" smtClean="0"/>
              <a:t>կասկածելի</a:t>
            </a:r>
            <a:r>
              <a:rPr lang="en-US" sz="1800" dirty="0" smtClean="0"/>
              <a:t> </a:t>
            </a:r>
            <a:r>
              <a:rPr lang="en-US" sz="1800" dirty="0" err="1" smtClean="0"/>
              <a:t>դեպքերը</a:t>
            </a:r>
            <a:r>
              <a:rPr lang="en-US" sz="1800" dirty="0" smtClean="0"/>
              <a:t> </a:t>
            </a:r>
            <a:r>
              <a:rPr lang="en-US" sz="1800" dirty="0" err="1" smtClean="0"/>
              <a:t>դեպի</a:t>
            </a:r>
            <a:r>
              <a:rPr lang="en-US" sz="1800" dirty="0" smtClean="0"/>
              <a:t> </a:t>
            </a:r>
            <a:r>
              <a:rPr lang="en-US" sz="1800" dirty="0" err="1" smtClean="0"/>
              <a:t>բուժհաստատություն</a:t>
            </a:r>
            <a:r>
              <a:rPr lang="en-US" sz="1800" dirty="0" smtClean="0"/>
              <a:t>:</a:t>
            </a:r>
          </a:p>
          <a:p>
            <a:r>
              <a:rPr lang="en-US" sz="1800" dirty="0" err="1" smtClean="0"/>
              <a:t>Բարձրացնել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հիվանդի</a:t>
            </a:r>
            <a:r>
              <a:rPr lang="en-US" sz="1800" dirty="0" smtClean="0"/>
              <a:t>  և </a:t>
            </a:r>
            <a:r>
              <a:rPr lang="en-US" sz="1800" dirty="0" err="1" smtClean="0"/>
              <a:t>նրա</a:t>
            </a:r>
            <a:r>
              <a:rPr lang="en-US" sz="1800" dirty="0" smtClean="0"/>
              <a:t> </a:t>
            </a:r>
            <a:r>
              <a:rPr lang="en-US" sz="1800" dirty="0" err="1" smtClean="0"/>
              <a:t>ընտանիքի</a:t>
            </a:r>
            <a:r>
              <a:rPr lang="en-US" sz="1800" dirty="0" smtClean="0"/>
              <a:t> </a:t>
            </a:r>
            <a:r>
              <a:rPr lang="en-US" sz="1800" dirty="0" err="1" smtClean="0"/>
              <a:t>անդամների</a:t>
            </a:r>
            <a:r>
              <a:rPr lang="en-US" sz="1800" dirty="0" smtClean="0"/>
              <a:t> </a:t>
            </a:r>
            <a:r>
              <a:rPr lang="en-US" sz="1800" dirty="0" err="1" smtClean="0"/>
              <a:t>իրազեկվածության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մակարդակը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մասին</a:t>
            </a:r>
            <a:r>
              <a:rPr lang="en-US" sz="1800" dirty="0" smtClean="0"/>
              <a:t>:</a:t>
            </a:r>
          </a:p>
          <a:p>
            <a:r>
              <a:rPr lang="hy-AM" sz="1800" dirty="0" smtClean="0"/>
              <a:t>Դ</a:t>
            </a:r>
            <a:r>
              <a:rPr lang="en-US" sz="1800" dirty="0" err="1" smtClean="0"/>
              <a:t>եղերի</a:t>
            </a:r>
            <a:r>
              <a:rPr lang="en-US" sz="1800" dirty="0" smtClean="0"/>
              <a:t> </a:t>
            </a:r>
            <a:r>
              <a:rPr lang="en-US" sz="1800" dirty="0" err="1" smtClean="0"/>
              <a:t>ընդունման</a:t>
            </a:r>
            <a:r>
              <a:rPr lang="en-US" sz="1800" dirty="0" smtClean="0"/>
              <a:t> </a:t>
            </a:r>
            <a:r>
              <a:rPr lang="en-US" sz="1800" dirty="0" err="1" smtClean="0"/>
              <a:t>ինքնավերահսկման</a:t>
            </a:r>
            <a:r>
              <a:rPr lang="en-US" sz="1800" dirty="0" smtClean="0"/>
              <a:t> </a:t>
            </a:r>
            <a:r>
              <a:rPr lang="en-US" sz="1800" dirty="0" err="1" smtClean="0"/>
              <a:t>ծրագրի</a:t>
            </a:r>
            <a:r>
              <a:rPr lang="en-US" sz="1800" dirty="0" smtClean="0"/>
              <a:t> </a:t>
            </a:r>
            <a:r>
              <a:rPr lang="en-US" sz="1800" dirty="0" err="1" smtClean="0"/>
              <a:t>անընդհատ</a:t>
            </a:r>
            <a:r>
              <a:rPr lang="en-US" sz="1800" dirty="0" smtClean="0"/>
              <a:t> </a:t>
            </a:r>
            <a:r>
              <a:rPr lang="en-US" sz="1800" dirty="0" err="1" smtClean="0"/>
              <a:t>մշտադիտարկմանը</a:t>
            </a:r>
            <a:r>
              <a:rPr lang="en-US" sz="1800" dirty="0" smtClean="0"/>
              <a:t> և </a:t>
            </a:r>
            <a:r>
              <a:rPr lang="en-US" sz="1800" dirty="0" err="1" smtClean="0"/>
              <a:t>կազմակերպմանը</a:t>
            </a:r>
            <a:r>
              <a:rPr lang="en-US" sz="1800" dirty="0" smtClean="0"/>
              <a:t> </a:t>
            </a:r>
            <a:r>
              <a:rPr lang="en-US" sz="1800" dirty="0" err="1" smtClean="0"/>
              <a:t>անմիջական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մասնակցություն</a:t>
            </a:r>
            <a:r>
              <a:rPr lang="en-US" sz="1800" dirty="0" smtClean="0"/>
              <a:t>:</a:t>
            </a:r>
            <a:endParaRPr lang="en-US" sz="1800" dirty="0"/>
          </a:p>
          <a:p>
            <a:r>
              <a:rPr lang="en-US" sz="1800" dirty="0" err="1" smtClean="0"/>
              <a:t>Օգնել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հիվանդին</a:t>
            </a:r>
            <a:r>
              <a:rPr lang="en-US" sz="1800" dirty="0" smtClean="0"/>
              <a:t> </a:t>
            </a:r>
            <a:r>
              <a:rPr lang="en-US" sz="1800" dirty="0" err="1" smtClean="0"/>
              <a:t>ինտեգրվել</a:t>
            </a:r>
            <a:r>
              <a:rPr lang="en-US" sz="1800" dirty="0" smtClean="0"/>
              <a:t> </a:t>
            </a:r>
            <a:r>
              <a:rPr lang="en-US" sz="1800" dirty="0" err="1" smtClean="0"/>
              <a:t>հասարակություն</a:t>
            </a:r>
            <a:r>
              <a:rPr lang="en-US" sz="1800" dirty="0" smtClean="0"/>
              <a:t>` </a:t>
            </a:r>
            <a:r>
              <a:rPr lang="en-US" sz="1800" dirty="0" err="1" smtClean="0"/>
              <a:t>տրամադրելով</a:t>
            </a:r>
            <a:r>
              <a:rPr lang="en-US" sz="1800" dirty="0" smtClean="0"/>
              <a:t> </a:t>
            </a:r>
            <a:r>
              <a:rPr lang="en-US" sz="1800" dirty="0" err="1" smtClean="0"/>
              <a:t>նրան</a:t>
            </a:r>
            <a:r>
              <a:rPr lang="en-US" sz="1800" dirty="0" smtClean="0"/>
              <a:t> </a:t>
            </a:r>
            <a:r>
              <a:rPr lang="en-US" sz="1800" dirty="0" err="1" smtClean="0"/>
              <a:t>սոցիալ-հոգեբանական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աջակցություն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485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ԱՆԴԱՄԱԿՑՈՒԹՅՈՒՆ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295400" y="1676400"/>
            <a:ext cx="5638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STOP TB PARTNERSHIP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257300" y="2971800"/>
            <a:ext cx="5715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TB EUROPE COALITION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230573" y="4114800"/>
            <a:ext cx="5709882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GCAT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473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914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Շնորհակալություն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Администратор\Desktop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9397" y="2286000"/>
            <a:ext cx="4298462" cy="37497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049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F2F2F2"/>
      </a:dk2>
      <a:lt2>
        <a:srgbClr val="DEF5FA"/>
      </a:lt2>
      <a:accent1>
        <a:srgbClr val="92D05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2211</TotalTime>
  <Words>299</Words>
  <Application>Microsoft Office PowerPoint</Application>
  <PresentationFormat>Экран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«Տուբերկուլոզը Եվ Ես»   սոցիալ-հոգեբանական հասարակական կազմակերպություն</vt:lpstr>
      <vt:lpstr>«Տուբերկուլոզը Եվ Ես»  հկ-ի գործառույթները</vt:lpstr>
      <vt:lpstr>Իրականացրած  ծրագրեր</vt:lpstr>
      <vt:lpstr>Շարունակական միջոցառումներ</vt:lpstr>
      <vt:lpstr>«Տուբերկուլոզը Եվ Ես»  հկ-ի  դերը  տուբերկուլոզով հիվանդների ակտիվ հայտնաբերման եվ բուժման հետեվողականության ապահովման գործում</vt:lpstr>
      <vt:lpstr>ԱՆԴԱՄԱԿՑՈՒԹՅՈՒՆ </vt:lpstr>
      <vt:lpstr>Շնորհակալություն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«Տուբերկուլոզը Եվ Ես»   սոցիալ-հոգեբանական հասարակական կազմակերպությունը և նրա գործառույթները</dc:title>
  <dc:creator>Nvard</dc:creator>
  <cp:lastModifiedBy>User</cp:lastModifiedBy>
  <cp:revision>49</cp:revision>
  <cp:lastPrinted>2017-07-20T13:49:34Z</cp:lastPrinted>
  <dcterms:created xsi:type="dcterms:W3CDTF">2006-08-16T00:00:00Z</dcterms:created>
  <dcterms:modified xsi:type="dcterms:W3CDTF">2017-07-21T19:11:21Z</dcterms:modified>
</cp:coreProperties>
</file>