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  <p:sldMasterId id="2147483683" r:id="rId2"/>
    <p:sldMasterId id="2147483695" r:id="rId3"/>
    <p:sldMasterId id="2147483707" r:id="rId4"/>
  </p:sldMasterIdLst>
  <p:notesMasterIdLst>
    <p:notesMasterId r:id="rId17"/>
  </p:notesMasterIdLst>
  <p:handoutMasterIdLst>
    <p:handoutMasterId r:id="rId18"/>
  </p:handoutMasterIdLst>
  <p:sldIdLst>
    <p:sldId id="259" r:id="rId5"/>
    <p:sldId id="489" r:id="rId6"/>
    <p:sldId id="490" r:id="rId7"/>
    <p:sldId id="488" r:id="rId8"/>
    <p:sldId id="481" r:id="rId9"/>
    <p:sldId id="482" r:id="rId10"/>
    <p:sldId id="493" r:id="rId11"/>
    <p:sldId id="494" r:id="rId12"/>
    <p:sldId id="495" r:id="rId13"/>
    <p:sldId id="492" r:id="rId14"/>
    <p:sldId id="483" r:id="rId15"/>
    <p:sldId id="485" r:id="rId16"/>
  </p:sldIdLst>
  <p:sldSz cx="9144000" cy="6858000" type="screen4x3"/>
  <p:notesSz cx="6669088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igeti Szabolcs" initials="SS" lastIdx="1" clrIdx="0">
    <p:extLst/>
  </p:cmAuthor>
  <p:cmAuthor id="2" name="Tatevik" initials="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B410B"/>
    <a:srgbClr val="FF6600"/>
    <a:srgbClr val="AA5120"/>
    <a:srgbClr val="AC8300"/>
    <a:srgbClr val="00359E"/>
    <a:srgbClr val="336939"/>
    <a:srgbClr val="AF3C39"/>
    <a:srgbClr val="FF3300"/>
    <a:srgbClr val="29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31" autoAdjust="0"/>
    <p:restoredTop sz="96797" autoAdjust="0"/>
  </p:normalViewPr>
  <p:slideViewPr>
    <p:cSldViewPr>
      <p:cViewPr>
        <p:scale>
          <a:sx n="74" d="100"/>
          <a:sy n="74" d="100"/>
        </p:scale>
        <p:origin x="-148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402" y="-102"/>
      </p:cViewPr>
      <p:guideLst>
        <p:guide orient="horz" pos="3108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Հիվանդացություն ըստ նոր ՏԲ դեպքերի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7084388411751226E-2"/>
                  <c:y val="-5.78256827672742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1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Sheet1!$B$2:$B$11</c:f>
              <c:numCache>
                <c:formatCode>0.0</c:formatCode>
                <c:ptCount val="10"/>
                <c:pt idx="0" formatCode="General">
                  <c:v>47.6</c:v>
                </c:pt>
                <c:pt idx="1">
                  <c:v>47</c:v>
                </c:pt>
                <c:pt idx="2" formatCode="General">
                  <c:v>45.5</c:v>
                </c:pt>
                <c:pt idx="3" formatCode="General">
                  <c:v>41.3</c:v>
                </c:pt>
                <c:pt idx="4" formatCode="General">
                  <c:v>38.200000000000003</c:v>
                </c:pt>
                <c:pt idx="5" formatCode="General">
                  <c:v>37.1</c:v>
                </c:pt>
                <c:pt idx="6" formatCode="General">
                  <c:v>36.6</c:v>
                </c:pt>
                <c:pt idx="7" formatCode="General">
                  <c:v>34.700000000000003</c:v>
                </c:pt>
                <c:pt idx="8" formatCode="General">
                  <c:v>28.1</c:v>
                </c:pt>
                <c:pt idx="9" formatCode="General">
                  <c:v>27.4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Հիվանդացություն ըստ նոր և կրկնավարակված ՏԲ դեպքերի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296296296296372E-3"/>
                  <c:y val="-3.647842459162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864197530864239E-3"/>
                  <c:y val="-3.0866359269839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1728395061728409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432098765432683E-3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5432098765432122E-3"/>
                  <c:y val="-3.647842459162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9.259259259259283E-3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2592592592593906E-3"/>
                  <c:y val="-3.64784245916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7160493827160611E-3"/>
                  <c:y val="-3.647842459162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9.2592592592593906E-3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4691358024691492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3148148148148147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3148148148148247E-2"/>
                  <c:y val="-3.3672391930733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8970456257672691E-2"/>
                  <c:y val="-3.631132488547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1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Sheet1!$C$2:$C$11</c:f>
              <c:numCache>
                <c:formatCode>0.0</c:formatCode>
                <c:ptCount val="10"/>
                <c:pt idx="0" formatCode="General">
                  <c:v>62.3</c:v>
                </c:pt>
                <c:pt idx="1">
                  <c:v>63.6</c:v>
                </c:pt>
                <c:pt idx="2" formatCode="General">
                  <c:v>61.2</c:v>
                </c:pt>
                <c:pt idx="3" formatCode="General">
                  <c:v>57.8</c:v>
                </c:pt>
                <c:pt idx="4" formatCode="General">
                  <c:v>52.6</c:v>
                </c:pt>
                <c:pt idx="5" formatCode="General">
                  <c:v>50.5</c:v>
                </c:pt>
                <c:pt idx="6" formatCode="General">
                  <c:v>47.2</c:v>
                </c:pt>
                <c:pt idx="7" formatCode="General">
                  <c:v>45.7</c:v>
                </c:pt>
                <c:pt idx="8" formatCode="General">
                  <c:v>36.6</c:v>
                </c:pt>
                <c:pt idx="9" formatCode="General">
                  <c:v>34.5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Մահացություն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5.4</c:v>
                </c:pt>
                <c:pt idx="1">
                  <c:v>4.3</c:v>
                </c:pt>
                <c:pt idx="2">
                  <c:v>3.9</c:v>
                </c:pt>
                <c:pt idx="3">
                  <c:v>2.9</c:v>
                </c:pt>
                <c:pt idx="4">
                  <c:v>1.4</c:v>
                </c:pt>
                <c:pt idx="5" formatCode="0.0">
                  <c:v>2</c:v>
                </c:pt>
                <c:pt idx="6">
                  <c:v>1.6</c:v>
                </c:pt>
                <c:pt idx="7">
                  <c:v>1.6</c:v>
                </c:pt>
                <c:pt idx="8">
                  <c:v>1.6</c:v>
                </c:pt>
                <c:pt idx="9">
                  <c:v>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282496"/>
        <c:axId val="54300672"/>
      </c:lineChart>
      <c:catAx>
        <c:axId val="5428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00672"/>
        <c:crosses val="autoZero"/>
        <c:auto val="1"/>
        <c:lblAlgn val="ctr"/>
        <c:lblOffset val="100"/>
        <c:noMultiLvlLbl val="0"/>
      </c:catAx>
      <c:valAx>
        <c:axId val="5430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8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439158436327147E-2"/>
          <c:y val="0.83919454210970035"/>
          <c:w val="0.94335105259194607"/>
          <c:h val="0.160805457890299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HEA Grapalat" panose="02000506050000020003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8B83F-3A85-455E-998C-FD7AF567FB07}" type="datetimeFigureOut">
              <a:rPr lang="en-AU" smtClean="0"/>
              <a:pPr/>
              <a:t>21/07/2017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9FB00-78C3-4D27-A6F5-4162301BE00B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665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20D1E-28BF-40B8-8C50-50B6A536D95C}" type="datetimeFigureOut">
              <a:rPr lang="en-GB" smtClean="0"/>
              <a:pPr/>
              <a:t>21/07/2017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3488"/>
            <a:ext cx="444023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909" y="4748927"/>
            <a:ext cx="5335270" cy="38854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2793"/>
            <a:ext cx="2889938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7607" y="9372793"/>
            <a:ext cx="2889938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3117E-EF42-4321-9C2E-D7FBB8A0157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0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064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2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2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064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2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461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2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2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2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2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2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3117E-EF42-4321-9C2E-D7FBB8A0157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02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D04E-5052-4487-9BE2-6A9145B21CD2}" type="datetime1">
              <a:rPr lang="hy-AM" smtClean="0"/>
              <a:pPr/>
              <a:t>21.07.2017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1290-771B-4596-82EC-C3EF2F67E651}" type="datetime1">
              <a:rPr lang="hy-AM" smtClean="0"/>
              <a:pPr/>
              <a:t>21.07.2017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8E9E-19A4-45CE-8DAA-8A9D2C54B22A}" type="datetime1">
              <a:rPr lang="hy-AM" smtClean="0"/>
              <a:pPr/>
              <a:t>21.07.2017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EF8C-B287-4AF2-BBA4-0041EF12300D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3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61BE-315F-40D2-A8AA-EBAA90991F88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4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C8B76-8BEF-493C-B6DD-00D284610963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4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A2D6-131C-4D17-82A2-D180A208D369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56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CB8B-EBC1-4FD4-BDC3-072CAF3AA3D5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4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60E87-C093-4CAC-8F13-F63A0E509E63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68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4508-AE2E-4125-A944-B66646BB183B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53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46D8-961E-4D7C-A37F-3D7C7BABC6A8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E44D4-0DE1-4563-9032-6092714E13C8}" type="datetime1">
              <a:rPr lang="hy-AM" smtClean="0"/>
              <a:pPr/>
              <a:t>21.07.2017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064AD-0AE5-41BB-9383-2062562CA74B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98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045D-D219-40BB-80F8-F632B2BA2507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09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8EC2-2952-4FDD-AE85-176E7E68F46D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60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2655-E26D-4A6D-B7CB-7810D7D522A7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05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409E-5574-4417-A912-4196E692D042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242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03C7-A35F-4BBE-8CFD-1DDE48AE6C85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835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B747-30D9-404E-B37F-C12E05AF85ED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637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43-2151-4FCA-845F-ED816FD399B2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910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5C06-4813-4D70-8822-7D0F5BA96DC2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885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E41F-D894-4505-B2BA-ACBF20788FD5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4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AB8-708F-4D35-9D4A-328F82D2B08B}" type="datetime1">
              <a:rPr lang="hy-AM" smtClean="0"/>
              <a:pPr/>
              <a:t>21.07.2017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DEEF-F8E9-4CFC-A182-BD1D00571B22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027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ED81-FD21-468C-905E-BAE5C33897F8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109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1889-B2F8-4878-AD90-D19F5C67AE82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816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4229-F714-44C4-A230-8DD4ECA6996F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191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E3E45-B0DC-417D-866C-9B681ABFB21E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70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A21A-6B20-4728-996C-736A9818EA0F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66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A6CF-2101-43A5-9A88-24F5E121112A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274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F4DA-3F92-4700-9E36-8B0BECE11D41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621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9DCB-0000-46D0-A42F-3AC3EAA74834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740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5DA9-9589-47A2-B1D5-FD2550BCE5B3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1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FB7E-D716-4DD1-8C73-6B4583530623}" type="datetime1">
              <a:rPr lang="hy-AM" smtClean="0"/>
              <a:pPr/>
              <a:t>21.07.2017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846B-955D-4D5D-957B-90970F90A4AF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399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3016-9FFE-4B23-9826-8E21F00EFC8A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62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4294-BE7D-4D66-982F-16B8BCC5DB25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098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F88E-0A97-4EF1-B960-42B1D42D415A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BDA3F-8A24-4664-9865-AA26755D5247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35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01D5-A4C4-4A6D-AB4C-A32EC51FB8BD}" type="datetime1">
              <a:rPr lang="hy-AM" smtClean="0"/>
              <a:pPr/>
              <a:t>21.07.2017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6C0E5-E4C4-4C1F-A577-F7DE35483F3A}" type="datetime1">
              <a:rPr lang="hy-AM" smtClean="0"/>
              <a:pPr/>
              <a:t>21.07.2017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2724-19BE-400C-938B-84CE15905913}" type="datetime1">
              <a:rPr lang="hy-AM" smtClean="0"/>
              <a:pPr/>
              <a:t>21.07.2017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C0B39-B445-4AB6-A58B-97C87CD161E4}" type="datetime1">
              <a:rPr lang="hy-AM" smtClean="0"/>
              <a:pPr/>
              <a:t>21.07.2017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91FA-AC60-4F61-A651-2CDE62A663AF}" type="datetime1">
              <a:rPr lang="hy-AM" smtClean="0"/>
              <a:pPr/>
              <a:t>21.07.2017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185A-0867-428E-B6CC-E35C57CC2B9D}" type="datetime1">
              <a:rPr lang="hy-AM" smtClean="0"/>
              <a:pPr/>
              <a:t>21.07.2017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1B58B-1209-4884-8B2D-4040F896BBE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C5F4F-18B7-41D0-B088-A57C1D95165C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FD35-2EF6-4B57-9E89-0561BA8F8B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6C41-6C39-4AA9-BE8C-6264085923E6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FA4A-7929-41FD-A38B-DB9991851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9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EF08C-F979-4316-8064-E7D1E192BD5C}" type="datetime1">
              <a:rPr lang="hy-AM" smtClean="0"/>
              <a:pPr/>
              <a:t>21.07.2017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E94A6-1CE6-44CE-9A03-44F688B3E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6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24" y="109668"/>
            <a:ext cx="1413055" cy="131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46738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dirty="0" smtClean="0">
                <a:solidFill>
                  <a:schemeClr val="bg1"/>
                </a:solidFill>
                <a:latin typeface="GHEA Grapalat" pitchFamily="50" charset="0"/>
              </a:rPr>
              <a:t>ՏՈՒԲԵՐԿՈՒԼՈԶԻ ԴԵՄ ՊԱՅՔԱՐԻ ԱԶԳԱՅԻՆ ԿԵՆՏՐՈՆ</a:t>
            </a:r>
            <a:endParaRPr lang="en-US" dirty="0" smtClean="0">
              <a:solidFill>
                <a:schemeClr val="bg1"/>
              </a:solidFill>
              <a:latin typeface="GHEA Grapalat" pitchFamily="50" charset="0"/>
            </a:endParaRPr>
          </a:p>
        </p:txBody>
      </p:sp>
      <p:sp>
        <p:nvSpPr>
          <p:cNvPr id="1030" name="Title 1029"/>
          <p:cNvSpPr>
            <a:spLocks noGrp="1"/>
          </p:cNvSpPr>
          <p:nvPr>
            <p:ph type="ctrTitle"/>
          </p:nvPr>
        </p:nvSpPr>
        <p:spPr>
          <a:xfrm>
            <a:off x="278624" y="1785591"/>
            <a:ext cx="8757872" cy="36596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>ՏԲ ՀԻՎԱՆԴԱՄԵՏ ԽՆԱՄՔԻ </a:t>
            </a:r>
            <a:b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>ՄՈԴԵԼ 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1033" name="Straight Connector 1032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Admin1\Pictures\Saved Pictures\DK-TB Ambulator bujum noyemb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156"/>
            <a:ext cx="1368840" cy="136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0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588" y="159116"/>
            <a:ext cx="8229600" cy="547524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HEA Grapalat" pitchFamily="50" charset="0"/>
              </a:rPr>
              <a:t>ՖԻՆԱՆՍԱՎՈՐՈՒՄ</a:t>
            </a:r>
            <a:endParaRPr lang="en-US" sz="2800" b="1" dirty="0">
              <a:solidFill>
                <a:srgbClr val="002060"/>
              </a:solidFill>
              <a:latin typeface="GHEA Grapalat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3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cxnSp>
        <p:nvCxnSpPr>
          <p:cNvPr id="16" name="Straight Connector 5"/>
          <p:cNvCxnSpPr/>
          <p:nvPr/>
        </p:nvCxnSpPr>
        <p:spPr>
          <a:xfrm>
            <a:off x="289220" y="836712"/>
            <a:ext cx="832469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Admin1\Pictures\Saved Pictures\DK-TB Ambulator bujum noyemb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94" y="6261785"/>
            <a:ext cx="619898" cy="61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Hratch Lylozian\Desktop\Untitled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9" y="980728"/>
            <a:ext cx="8869695" cy="475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9220" y="1052736"/>
            <a:ext cx="8324694" cy="504056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ՏԲ </a:t>
            </a:r>
            <a:r>
              <a:rPr lang="en-US" sz="1800" dirty="0" err="1" smtClean="0"/>
              <a:t>հիվանդանոցային</a:t>
            </a:r>
            <a:r>
              <a:rPr lang="en-US" sz="1800" dirty="0" smtClean="0"/>
              <a:t> </a:t>
            </a:r>
            <a:r>
              <a:rPr lang="en-US" sz="1800" dirty="0" err="1" smtClean="0"/>
              <a:t>ծառայության</a:t>
            </a:r>
            <a:r>
              <a:rPr lang="en-US" sz="1800" dirty="0" smtClean="0"/>
              <a:t> </a:t>
            </a:r>
            <a:r>
              <a:rPr lang="en-US" sz="1800" dirty="0" err="1" smtClean="0"/>
              <a:t>սահմանափակում</a:t>
            </a:r>
            <a:endParaRPr lang="en-US" sz="1800" dirty="0"/>
          </a:p>
          <a:p>
            <a:r>
              <a:rPr lang="en-US" sz="1800" dirty="0" err="1" smtClean="0"/>
              <a:t>Հոսպիտալացման</a:t>
            </a:r>
            <a:r>
              <a:rPr lang="en-US" sz="1800" dirty="0" smtClean="0"/>
              <a:t> և </a:t>
            </a:r>
            <a:r>
              <a:rPr lang="en-US" sz="1800" dirty="0" err="1" smtClean="0"/>
              <a:t>դուրս</a:t>
            </a:r>
            <a:r>
              <a:rPr lang="en-US" sz="1800" dirty="0" smtClean="0"/>
              <a:t> </a:t>
            </a:r>
            <a:r>
              <a:rPr lang="en-US" sz="1800" dirty="0" err="1" smtClean="0"/>
              <a:t>գրման</a:t>
            </a:r>
            <a:r>
              <a:rPr lang="en-US" sz="1800" dirty="0" smtClean="0"/>
              <a:t> </a:t>
            </a:r>
            <a:r>
              <a:rPr lang="en-US" sz="1800" dirty="0" err="1" smtClean="0"/>
              <a:t>չափանիշների</a:t>
            </a:r>
            <a:r>
              <a:rPr lang="en-US" sz="1800" dirty="0" smtClean="0"/>
              <a:t> </a:t>
            </a:r>
            <a:r>
              <a:rPr lang="en-US" sz="1800" dirty="0" err="1" smtClean="0"/>
              <a:t>ներդնում</a:t>
            </a:r>
            <a:endParaRPr lang="en-US" sz="1800" dirty="0" smtClean="0"/>
          </a:p>
          <a:p>
            <a:pPr lvl="1"/>
            <a:r>
              <a:rPr lang="hy-AM" sz="1800" dirty="0" smtClean="0"/>
              <a:t>Որը </a:t>
            </a:r>
            <a:r>
              <a:rPr lang="en-US" sz="1800" dirty="0" err="1" smtClean="0"/>
              <a:t>Հայաստանում</a:t>
            </a:r>
            <a:r>
              <a:rPr lang="en-US" sz="1800" dirty="0" smtClean="0"/>
              <a:t> </a:t>
            </a:r>
            <a:r>
              <a:rPr lang="en-US" sz="1800" dirty="0" err="1" smtClean="0"/>
              <a:t>ներդրվել</a:t>
            </a:r>
            <a:r>
              <a:rPr lang="en-US" sz="1800" dirty="0" smtClean="0"/>
              <a:t> է 2014 </a:t>
            </a:r>
            <a:r>
              <a:rPr lang="en-US" sz="1800" dirty="0" err="1" smtClean="0"/>
              <a:t>թվականից</a:t>
            </a:r>
            <a:endParaRPr lang="en-US" sz="1800" dirty="0"/>
          </a:p>
          <a:p>
            <a:pPr lvl="1"/>
            <a:endParaRPr lang="en-US" sz="1800" dirty="0" smtClean="0"/>
          </a:p>
          <a:p>
            <a:r>
              <a:rPr lang="en-US" sz="1800" dirty="0" err="1" smtClean="0"/>
              <a:t>Ստացիոնար</a:t>
            </a:r>
            <a:r>
              <a:rPr lang="en-US" sz="1800" dirty="0" smtClean="0"/>
              <a:t> </a:t>
            </a:r>
            <a:r>
              <a:rPr lang="en-US" sz="1800" dirty="0" err="1" smtClean="0"/>
              <a:t>ծառայության</a:t>
            </a:r>
            <a:r>
              <a:rPr lang="en-US" sz="1800" dirty="0" smtClean="0"/>
              <a:t> </a:t>
            </a:r>
            <a:r>
              <a:rPr lang="en-US" sz="1800" dirty="0" err="1" smtClean="0"/>
              <a:t>հզորացում</a:t>
            </a:r>
            <a:endParaRPr lang="en-US" sz="1800" dirty="0" smtClean="0"/>
          </a:p>
          <a:p>
            <a:pPr lvl="1"/>
            <a:r>
              <a:rPr lang="en-US" sz="1800" dirty="0" err="1" smtClean="0"/>
              <a:t>Հայաստանում</a:t>
            </a:r>
            <a:r>
              <a:rPr lang="en-US" sz="1800" dirty="0" smtClean="0"/>
              <a:t> 2014 </a:t>
            </a:r>
            <a:r>
              <a:rPr lang="en-US" sz="1800" dirty="0" err="1" smtClean="0"/>
              <a:t>թվականին</a:t>
            </a:r>
            <a:r>
              <a:rPr lang="en-US" sz="1800" dirty="0" smtClean="0"/>
              <a:t> </a:t>
            </a:r>
            <a:r>
              <a:rPr lang="en-US" sz="1800" dirty="0" err="1" smtClean="0"/>
              <a:t>օպտիմալացվել</a:t>
            </a:r>
            <a:r>
              <a:rPr lang="en-US" sz="1800" dirty="0" smtClean="0"/>
              <a:t> է 4 </a:t>
            </a:r>
            <a:r>
              <a:rPr lang="en-US" sz="1800" dirty="0" err="1" smtClean="0"/>
              <a:t>ստացիոնար</a:t>
            </a:r>
            <a:r>
              <a:rPr lang="en-US" sz="1800" dirty="0" smtClean="0"/>
              <a:t> </a:t>
            </a:r>
            <a:r>
              <a:rPr lang="en-US" sz="1800" dirty="0" err="1" smtClean="0"/>
              <a:t>բաժանմունքներ</a:t>
            </a:r>
            <a:endParaRPr lang="en-US" sz="1800" dirty="0" smtClean="0"/>
          </a:p>
          <a:p>
            <a:pPr lvl="1"/>
            <a:r>
              <a:rPr lang="en-US" sz="1800" dirty="0" err="1" smtClean="0"/>
              <a:t>Կրճատվել</a:t>
            </a:r>
            <a:r>
              <a:rPr lang="en-US" sz="1800" dirty="0" smtClean="0"/>
              <a:t> </a:t>
            </a:r>
            <a:r>
              <a:rPr lang="en-US" sz="1800" dirty="0" err="1" smtClean="0"/>
              <a:t>են</a:t>
            </a:r>
            <a:r>
              <a:rPr lang="en-US" sz="1800" dirty="0" smtClean="0"/>
              <a:t> </a:t>
            </a:r>
            <a:r>
              <a:rPr lang="en-US" sz="1800" dirty="0" err="1" smtClean="0"/>
              <a:t>մահճակալների</a:t>
            </a:r>
            <a:r>
              <a:rPr lang="en-US" sz="1800" dirty="0" smtClean="0"/>
              <a:t> </a:t>
            </a:r>
            <a:r>
              <a:rPr lang="en-US" sz="1800" dirty="0" err="1" smtClean="0"/>
              <a:t>թիվը</a:t>
            </a:r>
            <a:r>
              <a:rPr lang="en-US" sz="1800" dirty="0" smtClean="0"/>
              <a:t> /</a:t>
            </a:r>
            <a:r>
              <a:rPr lang="en-US" sz="1800" dirty="0" err="1" smtClean="0"/>
              <a:t>շուրջ</a:t>
            </a:r>
            <a:r>
              <a:rPr lang="en-US" sz="1800" dirty="0" smtClean="0"/>
              <a:t> 150</a:t>
            </a:r>
            <a:r>
              <a:rPr lang="hy-AM" sz="1800" dirty="0" smtClean="0"/>
              <a:t>-ով</a:t>
            </a:r>
            <a:r>
              <a:rPr lang="en-US" sz="1800" dirty="0" smtClean="0"/>
              <a:t>/</a:t>
            </a:r>
          </a:p>
          <a:p>
            <a:pPr lvl="1"/>
            <a:r>
              <a:rPr lang="en-US" sz="1800" dirty="0" err="1" smtClean="0"/>
              <a:t>Նվազել</a:t>
            </a:r>
            <a:r>
              <a:rPr lang="en-US" sz="1800" dirty="0" smtClean="0"/>
              <a:t> է </a:t>
            </a:r>
            <a:r>
              <a:rPr lang="en-US" sz="1800" dirty="0" err="1" smtClean="0"/>
              <a:t>հոսպիտալացված</a:t>
            </a:r>
            <a:r>
              <a:rPr lang="en-US" sz="1800" dirty="0" smtClean="0"/>
              <a:t> </a:t>
            </a:r>
            <a:r>
              <a:rPr lang="en-US" sz="1800" dirty="0" err="1" smtClean="0"/>
              <a:t>հիվանդների</a:t>
            </a:r>
            <a:r>
              <a:rPr lang="en-US" sz="1800" dirty="0" smtClean="0"/>
              <a:t> </a:t>
            </a:r>
            <a:r>
              <a:rPr lang="en-US" sz="1800" dirty="0" err="1" smtClean="0"/>
              <a:t>թիվը</a:t>
            </a:r>
            <a:r>
              <a:rPr lang="en-US" sz="1800" dirty="0" smtClean="0"/>
              <a:t> /</a:t>
            </a:r>
            <a:r>
              <a:rPr lang="en-US" sz="1800" dirty="0" err="1" smtClean="0"/>
              <a:t>շուրջ</a:t>
            </a:r>
            <a:r>
              <a:rPr lang="en-US" sz="1800" dirty="0" smtClean="0"/>
              <a:t> 40%-</a:t>
            </a:r>
            <a:r>
              <a:rPr lang="en-US" sz="1800" dirty="0" err="1" smtClean="0"/>
              <a:t>ով</a:t>
            </a:r>
            <a:r>
              <a:rPr lang="en-US" sz="1800" dirty="0" smtClean="0"/>
              <a:t>/</a:t>
            </a:r>
          </a:p>
          <a:p>
            <a:pPr lvl="1"/>
            <a:r>
              <a:rPr lang="en-US" sz="1800" dirty="0" err="1" smtClean="0"/>
              <a:t>Կրճատվել</a:t>
            </a:r>
            <a:r>
              <a:rPr lang="en-US" sz="1800" dirty="0" smtClean="0"/>
              <a:t> է </a:t>
            </a:r>
            <a:r>
              <a:rPr lang="en-US" sz="1800" dirty="0" err="1" smtClean="0"/>
              <a:t>բուժման</a:t>
            </a:r>
            <a:r>
              <a:rPr lang="en-US" sz="1800" dirty="0" smtClean="0"/>
              <a:t> </a:t>
            </a:r>
            <a:r>
              <a:rPr lang="en-US" sz="1800" dirty="0" err="1" smtClean="0"/>
              <a:t>միջին</a:t>
            </a:r>
            <a:r>
              <a:rPr lang="en-US" sz="1800" dirty="0" smtClean="0"/>
              <a:t> </a:t>
            </a:r>
            <a:r>
              <a:rPr lang="en-US" sz="1800" dirty="0" err="1" smtClean="0"/>
              <a:t>տևողությունը</a:t>
            </a:r>
            <a:r>
              <a:rPr lang="en-US" sz="1800" dirty="0" smtClean="0"/>
              <a:t> </a:t>
            </a:r>
            <a:r>
              <a:rPr lang="en-US" sz="1800" dirty="0" err="1" smtClean="0"/>
              <a:t>ստացիոնարում</a:t>
            </a:r>
            <a:r>
              <a:rPr lang="en-US" sz="1800" dirty="0" smtClean="0"/>
              <a:t> /</a:t>
            </a:r>
            <a:r>
              <a:rPr lang="en-US" sz="1800" dirty="0" err="1" smtClean="0"/>
              <a:t>ներկայումս</a:t>
            </a:r>
            <a:r>
              <a:rPr lang="en-US" sz="1800" dirty="0" smtClean="0"/>
              <a:t> </a:t>
            </a:r>
            <a:r>
              <a:rPr lang="en-US" sz="1800" dirty="0" err="1" smtClean="0"/>
              <a:t>միջին</a:t>
            </a:r>
            <a:r>
              <a:rPr lang="en-US" sz="1800" dirty="0" smtClean="0"/>
              <a:t> </a:t>
            </a:r>
            <a:r>
              <a:rPr lang="en-US" sz="1800" dirty="0" err="1" smtClean="0"/>
              <a:t>տևողությունը</a:t>
            </a:r>
            <a:r>
              <a:rPr lang="en-US" sz="1800" dirty="0" smtClean="0"/>
              <a:t> </a:t>
            </a:r>
            <a:r>
              <a:rPr lang="en-US" sz="1800" dirty="0" err="1" smtClean="0"/>
              <a:t>կազմում</a:t>
            </a:r>
            <a:r>
              <a:rPr lang="en-US" sz="1800" dirty="0" smtClean="0"/>
              <a:t> է </a:t>
            </a:r>
            <a:r>
              <a:rPr lang="en-US" sz="1800" dirty="0" err="1" smtClean="0"/>
              <a:t>շուրջ</a:t>
            </a:r>
            <a:r>
              <a:rPr lang="en-US" sz="1800" dirty="0" smtClean="0"/>
              <a:t> 30 </a:t>
            </a:r>
            <a:r>
              <a:rPr lang="en-US" sz="1800" dirty="0" err="1" smtClean="0"/>
              <a:t>օր</a:t>
            </a:r>
            <a:r>
              <a:rPr lang="en-US" sz="1800" dirty="0" smtClean="0"/>
              <a:t>/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347663" lvl="1">
              <a:buFont typeface="Arial" pitchFamily="34" charset="0"/>
              <a:buChar char="•"/>
            </a:pPr>
            <a:r>
              <a:rPr lang="en-US" sz="1800" dirty="0" err="1" smtClean="0"/>
              <a:t>Ամբուլատոր</a:t>
            </a:r>
            <a:r>
              <a:rPr lang="en-US" sz="1800" dirty="0" smtClean="0"/>
              <a:t> </a:t>
            </a:r>
            <a:r>
              <a:rPr lang="en-US" sz="1800" dirty="0" err="1" smtClean="0"/>
              <a:t>ծառայության</a:t>
            </a:r>
            <a:r>
              <a:rPr lang="en-US" sz="1800" dirty="0" smtClean="0"/>
              <a:t> </a:t>
            </a:r>
            <a:r>
              <a:rPr lang="en-US" sz="1800" dirty="0" err="1" smtClean="0"/>
              <a:t>հզորացում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err="1" smtClean="0"/>
              <a:t>Համագործակցություն</a:t>
            </a:r>
            <a:r>
              <a:rPr lang="en-US" sz="1800" dirty="0" smtClean="0"/>
              <a:t> </a:t>
            </a:r>
            <a:r>
              <a:rPr lang="en-US" sz="1800" dirty="0" err="1" smtClean="0"/>
              <a:t>առողջապահական</a:t>
            </a:r>
            <a:r>
              <a:rPr lang="en-US" sz="1800" dirty="0" smtClean="0"/>
              <a:t> </a:t>
            </a:r>
            <a:r>
              <a:rPr lang="en-US" sz="1800" dirty="0" err="1" smtClean="0"/>
              <a:t>տարբեր</a:t>
            </a:r>
            <a:r>
              <a:rPr lang="en-US" sz="1800" dirty="0" smtClean="0"/>
              <a:t> </a:t>
            </a:r>
            <a:r>
              <a:rPr lang="en-US" sz="1800" dirty="0" err="1" smtClean="0"/>
              <a:t>ծառայությունների</a:t>
            </a:r>
            <a:r>
              <a:rPr lang="en-US" sz="1800" dirty="0" smtClean="0"/>
              <a:t> </a:t>
            </a:r>
            <a:r>
              <a:rPr lang="en-US" sz="1800" dirty="0" err="1" smtClean="0"/>
              <a:t>հետ</a:t>
            </a:r>
            <a:r>
              <a:rPr lang="en-US" sz="1800" dirty="0"/>
              <a:t> </a:t>
            </a:r>
            <a:r>
              <a:rPr lang="en-US" sz="1800" dirty="0" smtClean="0"/>
              <a:t>/ՁԻԱՀ, </a:t>
            </a:r>
            <a:r>
              <a:rPr lang="en-US" sz="1800" dirty="0" err="1" smtClean="0"/>
              <a:t>վարակիչ</a:t>
            </a:r>
            <a:r>
              <a:rPr lang="en-US" sz="1800" dirty="0" smtClean="0"/>
              <a:t> և </a:t>
            </a:r>
            <a:r>
              <a:rPr lang="en-US" sz="1800" dirty="0" err="1" smtClean="0"/>
              <a:t>ոչ</a:t>
            </a:r>
            <a:r>
              <a:rPr lang="en-US" sz="1800" dirty="0" smtClean="0"/>
              <a:t> </a:t>
            </a:r>
            <a:r>
              <a:rPr lang="en-US" sz="1800" dirty="0" err="1" smtClean="0"/>
              <a:t>վարակիչ</a:t>
            </a:r>
            <a:r>
              <a:rPr lang="en-US" sz="1800" dirty="0" smtClean="0"/>
              <a:t> և </a:t>
            </a:r>
            <a:r>
              <a:rPr lang="en-US" sz="1800" dirty="0" err="1" smtClean="0"/>
              <a:t>այլն</a:t>
            </a:r>
            <a:r>
              <a:rPr lang="en-US" sz="1800" dirty="0" smtClean="0"/>
              <a:t>/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11</a:t>
            </a:fld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3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cxnSp>
        <p:nvCxnSpPr>
          <p:cNvPr id="16" name="Straight Connector 5"/>
          <p:cNvCxnSpPr/>
          <p:nvPr/>
        </p:nvCxnSpPr>
        <p:spPr>
          <a:xfrm>
            <a:off x="289220" y="836712"/>
            <a:ext cx="832469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Admin1\Pictures\Saved Pictures\DK-TB Ambulator bujum noyemb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94" y="6261785"/>
            <a:ext cx="619898" cy="61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36767" y="106927"/>
            <a:ext cx="8229600" cy="66748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GHEA Grapalat" panose="02000506050000020003" pitchFamily="50" charset="0"/>
              </a:rPr>
              <a:t>ՏԲ ՀԻՎԱՆԴԱՄԵՏ ԽՆԱՄՔԻ ՄՈԴԵԼ</a:t>
            </a:r>
            <a:endParaRPr lang="en-US" sz="2800" b="1" dirty="0">
              <a:solidFill>
                <a:srgbClr val="002060"/>
              </a:solidFill>
              <a:latin typeface="GHEA Grapalat" panose="0200050605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5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24" y="109668"/>
            <a:ext cx="1413055" cy="131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46738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dirty="0" smtClean="0">
                <a:solidFill>
                  <a:schemeClr val="bg1"/>
                </a:solidFill>
                <a:latin typeface="GHEA Grapalat" pitchFamily="50" charset="0"/>
              </a:rPr>
              <a:t>ՏՈՒԲԵՐԿՈՒԼՈԶԻ ԴԵՄ ՊԱՅՔԱՐԻ ԱԶԳԱՅԻՆ ԿԵՆՏՐՈՆ</a:t>
            </a:r>
            <a:endParaRPr lang="en-US" dirty="0" smtClean="0">
              <a:solidFill>
                <a:schemeClr val="bg1"/>
              </a:solidFill>
              <a:latin typeface="GHEA Grapalat" pitchFamily="50" charset="0"/>
            </a:endParaRPr>
          </a:p>
        </p:txBody>
      </p:sp>
      <p:sp>
        <p:nvSpPr>
          <p:cNvPr id="1030" name="Title 1029"/>
          <p:cNvSpPr>
            <a:spLocks noGrp="1"/>
          </p:cNvSpPr>
          <p:nvPr>
            <p:ph type="ctrTitle"/>
          </p:nvPr>
        </p:nvSpPr>
        <p:spPr>
          <a:xfrm>
            <a:off x="1835696" y="2492896"/>
            <a:ext cx="5589520" cy="17874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GHEA Grapalat" pitchFamily="50" charset="0"/>
              </a:rPr>
              <a:t>ՇՆՈՐՀԱԿԱԼՈՒԹՅՈՒՆ</a:t>
            </a:r>
            <a:endParaRPr lang="en-US" sz="3200" b="1" dirty="0">
              <a:solidFill>
                <a:schemeClr val="bg1"/>
              </a:solidFill>
            </a:endParaRPr>
          </a:p>
        </p:txBody>
      </p:sp>
      <p:cxnSp>
        <p:nvCxnSpPr>
          <p:cNvPr id="1033" name="Straight Connector 1032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Admin1\Pictures\Saved Pictures\DK-TB Ambulator bujum noyemb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0156"/>
            <a:ext cx="1368840" cy="136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7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20" y="11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 smtClean="0"/>
              <a:t>Նախաբան</a:t>
            </a:r>
            <a:endParaRPr lang="en-US" sz="2600" dirty="0">
              <a:latin typeface="GHEA Grapalat" panose="02000506050000020003" pitchFamily="50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9220" y="980728"/>
            <a:ext cx="8324694" cy="4824536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err="1" smtClean="0"/>
              <a:t>Տուբերկուլոզը</a:t>
            </a:r>
            <a:r>
              <a:rPr lang="en-US" sz="2600" dirty="0" smtClean="0"/>
              <a:t> (ՏԲ) </a:t>
            </a:r>
            <a:r>
              <a:rPr lang="en-US" sz="2600" dirty="0" err="1" smtClean="0"/>
              <a:t>շարունակում</a:t>
            </a:r>
            <a:r>
              <a:rPr lang="en-US" sz="2600" dirty="0" smtClean="0"/>
              <a:t> է </a:t>
            </a:r>
            <a:r>
              <a:rPr lang="en-US" sz="2600" dirty="0" err="1" smtClean="0"/>
              <a:t>մնալ</a:t>
            </a:r>
            <a:r>
              <a:rPr lang="en-US" sz="2600" dirty="0" smtClean="0"/>
              <a:t> </a:t>
            </a:r>
            <a:r>
              <a:rPr lang="en-US" sz="2600" dirty="0" err="1" smtClean="0"/>
              <a:t>հանրային</a:t>
            </a:r>
            <a:r>
              <a:rPr lang="en-US" sz="2600" dirty="0" smtClean="0"/>
              <a:t> </a:t>
            </a:r>
            <a:r>
              <a:rPr lang="en-US" sz="2600" dirty="0" err="1" smtClean="0"/>
              <a:t>առողջապահության</a:t>
            </a:r>
            <a:r>
              <a:rPr lang="en-US" sz="2600" dirty="0" smtClean="0"/>
              <a:t> </a:t>
            </a:r>
            <a:r>
              <a:rPr lang="hy-AM" sz="2600" dirty="0" smtClean="0"/>
              <a:t>առաջնային </a:t>
            </a:r>
            <a:r>
              <a:rPr lang="en-US" sz="2600" dirty="0" err="1" smtClean="0"/>
              <a:t>խնդիր</a:t>
            </a:r>
            <a:r>
              <a:rPr lang="hy-AM" sz="2600" dirty="0" smtClean="0"/>
              <a:t>ներից մեկը</a:t>
            </a:r>
            <a:r>
              <a:rPr lang="en-US" sz="2600" dirty="0" smtClean="0"/>
              <a:t> </a:t>
            </a:r>
            <a:r>
              <a:rPr lang="hy-AM" sz="2600" dirty="0" smtClean="0"/>
              <a:t>աշխարհում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hy-AM" sz="2600" dirty="0" smtClean="0"/>
              <a:t>Հանդիսանում է </a:t>
            </a:r>
            <a:r>
              <a:rPr lang="en-US" sz="2600" dirty="0" smtClean="0"/>
              <a:t> </a:t>
            </a:r>
            <a:r>
              <a:rPr lang="en-US" sz="2600" dirty="0" err="1" smtClean="0"/>
              <a:t>մահաց</a:t>
            </a:r>
            <a:r>
              <a:rPr lang="hy-AM" sz="2600" dirty="0" smtClean="0"/>
              <a:t>ության</a:t>
            </a:r>
            <a:r>
              <a:rPr lang="en-US" sz="2600" dirty="0" smtClean="0"/>
              <a:t> </a:t>
            </a:r>
            <a:r>
              <a:rPr lang="en-US" sz="2600" dirty="0"/>
              <a:t>10 </a:t>
            </a:r>
            <a:r>
              <a:rPr lang="en-US" sz="2600" dirty="0" err="1"/>
              <a:t>ամենտարածված</a:t>
            </a:r>
            <a:r>
              <a:rPr lang="en-US" sz="2600" dirty="0"/>
              <a:t> </a:t>
            </a:r>
            <a:r>
              <a:rPr lang="en-US" sz="2600" dirty="0" err="1"/>
              <a:t>պատճառներից</a:t>
            </a:r>
            <a:r>
              <a:rPr lang="en-US" sz="2600" dirty="0"/>
              <a:t> </a:t>
            </a:r>
            <a:r>
              <a:rPr lang="en-US" sz="2600" dirty="0" err="1" smtClean="0"/>
              <a:t>մեկը</a:t>
            </a:r>
            <a:r>
              <a:rPr lang="en-US" sz="2600" dirty="0" smtClean="0"/>
              <a:t>:</a:t>
            </a:r>
            <a:endParaRPr lang="ru-RU" sz="2600" dirty="0" smtClean="0"/>
          </a:p>
          <a:p>
            <a:endParaRPr lang="ru-RU" sz="2600" dirty="0"/>
          </a:p>
          <a:p>
            <a:r>
              <a:rPr lang="ru-RU" sz="2600" dirty="0" smtClean="0"/>
              <a:t>2015-թ.</a:t>
            </a:r>
            <a:r>
              <a:rPr lang="hy-AM" sz="2600" dirty="0" smtClean="0"/>
              <a:t>ԱՀԿ-ի տվյալներով</a:t>
            </a:r>
            <a:r>
              <a:rPr lang="ru-RU" sz="2600" dirty="0" smtClean="0"/>
              <a:t> </a:t>
            </a:r>
            <a:r>
              <a:rPr lang="hy-AM" sz="2600" dirty="0" smtClean="0"/>
              <a:t>աշխարհում </a:t>
            </a:r>
            <a:r>
              <a:rPr lang="ru-RU" sz="2600" dirty="0" smtClean="0"/>
              <a:t>10,4 միլլիոն</a:t>
            </a:r>
            <a:r>
              <a:rPr lang="hy-AM" sz="2600" dirty="0" smtClean="0"/>
              <a:t> մարդ</a:t>
            </a:r>
            <a:r>
              <a:rPr lang="ru-RU" sz="2600" dirty="0" smtClean="0"/>
              <a:t> </a:t>
            </a:r>
            <a:r>
              <a:rPr lang="hy-AM" sz="2600" dirty="0" smtClean="0"/>
              <a:t> հիվանդացել է </a:t>
            </a:r>
            <a:r>
              <a:rPr lang="ru-RU" sz="2600" dirty="0" smtClean="0"/>
              <a:t>ՏԲ-ով,</a:t>
            </a:r>
            <a:r>
              <a:rPr lang="hy-AM" sz="2600" dirty="0" smtClean="0"/>
              <a:t>որից</a:t>
            </a:r>
            <a:r>
              <a:rPr lang="ru-RU" sz="2600" dirty="0" smtClean="0"/>
              <a:t> 1,8 միլլիոն</a:t>
            </a:r>
            <a:r>
              <a:rPr lang="hy-AM" sz="2600" dirty="0" smtClean="0"/>
              <a:t>ը</a:t>
            </a:r>
            <a:r>
              <a:rPr lang="ru-RU" sz="2600" dirty="0" smtClean="0"/>
              <a:t> մահ</a:t>
            </a:r>
            <a:r>
              <a:rPr lang="hy-AM" sz="2600" dirty="0" smtClean="0"/>
              <a:t>վան ելքով</a:t>
            </a:r>
            <a:r>
              <a:rPr lang="ru-RU" sz="2600" dirty="0" smtClean="0"/>
              <a:t>:</a:t>
            </a:r>
          </a:p>
          <a:p>
            <a:pPr marL="0" indent="0">
              <a:buNone/>
            </a:pPr>
            <a:endParaRPr lang="ru-RU" sz="2600" dirty="0" smtClean="0">
              <a:solidFill>
                <a:srgbClr val="FF0000"/>
              </a:solidFill>
            </a:endParaRPr>
          </a:p>
          <a:p>
            <a:r>
              <a:rPr lang="hy-AM" sz="2600" dirty="0" smtClean="0"/>
              <a:t>Որակյալ ՏԲ բուժում ստացել է </a:t>
            </a:r>
            <a:r>
              <a:rPr lang="ru-RU" sz="2600" dirty="0" smtClean="0"/>
              <a:t>6,1 միլլիոն մարդ </a:t>
            </a:r>
            <a:r>
              <a:rPr lang="hy-AM" sz="2600" dirty="0" smtClean="0"/>
              <a:t>իսկ </a:t>
            </a:r>
            <a:r>
              <a:rPr lang="ru-RU" sz="2600" dirty="0" smtClean="0"/>
              <a:t>4,3 </a:t>
            </a:r>
            <a:r>
              <a:rPr lang="hy-AM" sz="2600" dirty="0" smtClean="0"/>
              <a:t>միլիոնն ո՛չ</a:t>
            </a:r>
            <a:r>
              <a:rPr lang="ru-RU" sz="2600" dirty="0" smtClean="0"/>
              <a:t>: </a:t>
            </a:r>
            <a:endParaRPr lang="en-US" sz="2600" dirty="0" smtClean="0"/>
          </a:p>
          <a:p>
            <a:endParaRPr lang="ru-RU" sz="2600" dirty="0" smtClean="0"/>
          </a:p>
          <a:p>
            <a:r>
              <a:rPr lang="ru-RU" sz="2600" dirty="0" smtClean="0"/>
              <a:t>Համաշխարային</a:t>
            </a:r>
            <a:r>
              <a:rPr lang="ru-RU" sz="2600" dirty="0"/>
              <a:t> բյուջէտ</a:t>
            </a:r>
            <a:r>
              <a:rPr lang="hy-AM" sz="2600" dirty="0"/>
              <a:t>ում</a:t>
            </a:r>
            <a:r>
              <a:rPr lang="ru-RU" sz="2600" dirty="0" smtClean="0"/>
              <a:t> ՏԲ-ի</a:t>
            </a:r>
            <a:r>
              <a:rPr lang="hy-AM" sz="2600" dirty="0"/>
              <a:t> </a:t>
            </a:r>
            <a:r>
              <a:rPr lang="hy-AM" sz="2600" dirty="0" smtClean="0"/>
              <a:t>որակյալ բուժման և խնամքի համար հատկացված</a:t>
            </a:r>
            <a:r>
              <a:rPr lang="ru-RU" sz="2600" dirty="0" smtClean="0"/>
              <a:t> </a:t>
            </a:r>
            <a:r>
              <a:rPr lang="hy-AM" sz="2600" dirty="0" smtClean="0"/>
              <a:t>միջոցներից </a:t>
            </a:r>
            <a:r>
              <a:rPr lang="ru-RU" sz="2600" dirty="0" smtClean="0"/>
              <a:t>պակասում է 3 միլլիարդ դոլ</a:t>
            </a:r>
            <a:r>
              <a:rPr lang="hy-AM" sz="2600" dirty="0" smtClean="0"/>
              <a:t>լար</a:t>
            </a:r>
            <a:r>
              <a:rPr lang="ru-RU" sz="2600" dirty="0" smtClean="0"/>
              <a:t>:</a:t>
            </a:r>
          </a:p>
          <a:p>
            <a:endParaRPr lang="en-US" sz="2600" dirty="0" smtClean="0"/>
          </a:p>
          <a:p>
            <a:r>
              <a:rPr lang="en-US" sz="2600" dirty="0"/>
              <a:t>ԲԴԿ-ՏԲ և ԳԴԿ-ՏԲ-ի </a:t>
            </a:r>
            <a:r>
              <a:rPr lang="hy-AM" sz="2600" dirty="0" smtClean="0"/>
              <a:t>ի հայտ գալը</a:t>
            </a:r>
            <a:r>
              <a:rPr lang="en-US" sz="2600" dirty="0" smtClean="0"/>
              <a:t>  </a:t>
            </a:r>
            <a:r>
              <a:rPr lang="en-US" sz="2600" dirty="0" err="1"/>
              <a:t>ծանր</a:t>
            </a:r>
            <a:r>
              <a:rPr lang="en-US" sz="2600" dirty="0"/>
              <a:t> </a:t>
            </a:r>
            <a:r>
              <a:rPr lang="en-US" sz="2600" dirty="0" err="1"/>
              <a:t>ֆինանսական</a:t>
            </a:r>
            <a:r>
              <a:rPr lang="en-US" sz="2600" dirty="0"/>
              <a:t> </a:t>
            </a:r>
            <a:r>
              <a:rPr lang="en-US" sz="2600" dirty="0" err="1"/>
              <a:t>բեռ</a:t>
            </a:r>
            <a:r>
              <a:rPr lang="en-US" sz="2600" dirty="0"/>
              <a:t> </a:t>
            </a:r>
            <a:r>
              <a:rPr lang="hy-AM" sz="2600" dirty="0" smtClean="0"/>
              <a:t>է </a:t>
            </a:r>
            <a:r>
              <a:rPr lang="en-US" sz="2600" dirty="0" err="1" smtClean="0"/>
              <a:t>առողջապահական</a:t>
            </a:r>
            <a:r>
              <a:rPr lang="en-US" sz="2600" dirty="0" smtClean="0"/>
              <a:t> </a:t>
            </a:r>
            <a:r>
              <a:rPr lang="en-US" sz="2600" dirty="0" err="1"/>
              <a:t>համակարքերի</a:t>
            </a:r>
            <a:r>
              <a:rPr lang="en-US" sz="2600" dirty="0"/>
              <a:t> </a:t>
            </a:r>
            <a:r>
              <a:rPr lang="hy-AM" sz="2600" dirty="0" smtClean="0"/>
              <a:t>համար</a:t>
            </a:r>
            <a:r>
              <a:rPr lang="en-US" sz="2600" dirty="0" smtClean="0"/>
              <a:t>:</a:t>
            </a:r>
            <a:endParaRPr lang="en-US" sz="2600" dirty="0"/>
          </a:p>
          <a:p>
            <a:pPr marL="0" indent="0"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2600" dirty="0" err="1" smtClean="0"/>
              <a:t>Շատ</a:t>
            </a:r>
            <a:r>
              <a:rPr lang="en-US" sz="2600" dirty="0" smtClean="0"/>
              <a:t> </a:t>
            </a:r>
            <a:r>
              <a:rPr lang="en-US" sz="2600" dirty="0" err="1" smtClean="0"/>
              <a:t>երկ</a:t>
            </a:r>
            <a:r>
              <a:rPr lang="hy-AM" sz="2600" dirty="0" smtClean="0"/>
              <a:t>րներում</a:t>
            </a:r>
            <a:r>
              <a:rPr lang="en-US" sz="2600" dirty="0" smtClean="0"/>
              <a:t> </a:t>
            </a:r>
            <a:r>
              <a:rPr lang="en-US" sz="2600" dirty="0" err="1" smtClean="0"/>
              <a:t>ուղահայաց</a:t>
            </a:r>
            <a:r>
              <a:rPr lang="en-US" sz="2600" dirty="0" smtClean="0"/>
              <a:t> </a:t>
            </a:r>
            <a:r>
              <a:rPr lang="en-US" sz="2600" dirty="0" err="1" smtClean="0"/>
              <a:t>համակարքերից</a:t>
            </a:r>
            <a:r>
              <a:rPr lang="en-US" sz="2600" dirty="0" smtClean="0"/>
              <a:t> </a:t>
            </a:r>
            <a:r>
              <a:rPr lang="hy-AM" sz="2600" dirty="0" smtClean="0"/>
              <a:t>անցնում են </a:t>
            </a:r>
            <a:r>
              <a:rPr lang="en-US" sz="2600" dirty="0" err="1" smtClean="0"/>
              <a:t>դեպի</a:t>
            </a:r>
            <a:r>
              <a:rPr lang="en-US" sz="2600" dirty="0" smtClean="0"/>
              <a:t> </a:t>
            </a:r>
            <a:r>
              <a:rPr lang="hy-AM" sz="2600" dirty="0" smtClean="0"/>
              <a:t>հորիզոնական </a:t>
            </a:r>
            <a:r>
              <a:rPr lang="en-US" sz="2600" dirty="0" smtClean="0"/>
              <a:t> </a:t>
            </a:r>
            <a:r>
              <a:rPr lang="hy-AM" sz="2600" dirty="0" smtClean="0"/>
              <a:t>ԱԱՊ</a:t>
            </a:r>
            <a:r>
              <a:rPr lang="en-US" sz="2600" dirty="0" smtClean="0"/>
              <a:t> </a:t>
            </a:r>
            <a:r>
              <a:rPr lang="hy-AM" sz="2600" dirty="0"/>
              <a:t>օ</a:t>
            </a:r>
            <a:r>
              <a:rPr lang="en-US" sz="2600" dirty="0" err="1" smtClean="0"/>
              <a:t>ղակ</a:t>
            </a:r>
            <a:r>
              <a:rPr lang="hy-AM" sz="2600" dirty="0" smtClean="0"/>
              <a:t>ային համակարգի</a:t>
            </a:r>
            <a:r>
              <a:rPr lang="en-US" sz="2600" dirty="0" smtClean="0"/>
              <a:t>:</a:t>
            </a:r>
          </a:p>
          <a:p>
            <a:endParaRPr lang="en-US" sz="2600" dirty="0" smtClean="0"/>
          </a:p>
          <a:p>
            <a:endParaRPr lang="en-US" sz="2000" dirty="0" smtClean="0">
              <a:latin typeface="GHEA Grapalat" pitchFamily="50" charset="0"/>
            </a:endParaRPr>
          </a:p>
          <a:p>
            <a:endParaRPr lang="en-US" sz="2000" dirty="0">
              <a:latin typeface="GHEA Grapalat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2</a:t>
            </a:fld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3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cxnSp>
        <p:nvCxnSpPr>
          <p:cNvPr id="16" name="Straight Connector 5"/>
          <p:cNvCxnSpPr/>
          <p:nvPr/>
        </p:nvCxnSpPr>
        <p:spPr>
          <a:xfrm>
            <a:off x="289220" y="836712"/>
            <a:ext cx="832469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Admin1\Pictures\Saved Pictures\DK-TB Ambulator bujum noyemb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94" y="6261785"/>
            <a:ext cx="619898" cy="61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3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20" y="125760"/>
            <a:ext cx="864096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ՏԲ ՀԻՎԱՆԴԱՑՈՒԹՅՈՒՆԸ ԵՎ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ՄԱՀԱՑՈՒԹՅՈՒՆԸ ՀԱՅԱՍՏԱՆՈՒՄ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(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200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7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-201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6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HEA Grapalat" panose="02000506050000020003" pitchFamily="50" charset="0"/>
              </a:rPr>
              <a:t>)</a:t>
            </a:r>
            <a:endParaRPr lang="en-US" sz="2000" dirty="0">
              <a:latin typeface="GHEA Grapalat" panose="02000506050000020003" pitchFamily="50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028388"/>
              </p:ext>
            </p:extLst>
          </p:nvPr>
        </p:nvGraphicFramePr>
        <p:xfrm>
          <a:off x="457666" y="1268760"/>
          <a:ext cx="847251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12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3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cxnSp>
        <p:nvCxnSpPr>
          <p:cNvPr id="16" name="Straight Connector 5"/>
          <p:cNvCxnSpPr/>
          <p:nvPr/>
        </p:nvCxnSpPr>
        <p:spPr>
          <a:xfrm>
            <a:off x="362107" y="1124744"/>
            <a:ext cx="83210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2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20" y="11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ՍԱՀՄԱՆՈՒՄ</a:t>
            </a:r>
            <a:endParaRPr lang="en-US" sz="2600" dirty="0">
              <a:latin typeface="GHEA Grapalat" panose="02000506050000020003" pitchFamily="50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9220" y="980728"/>
            <a:ext cx="8324694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err="1" smtClean="0"/>
              <a:t>Հիվանդամետ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խնամք</a:t>
            </a:r>
            <a:endParaRPr lang="en-US" sz="2000" b="1" dirty="0" smtClean="0"/>
          </a:p>
          <a:p>
            <a:pPr marL="511175" indent="233363">
              <a:buNone/>
            </a:pPr>
            <a:r>
              <a:rPr lang="hy-AM" sz="2000" dirty="0" smtClean="0"/>
              <a:t>Այն </a:t>
            </a:r>
            <a:r>
              <a:rPr lang="en-US" sz="2000" dirty="0" err="1" smtClean="0"/>
              <a:t>Խնամքի</a:t>
            </a:r>
            <a:r>
              <a:rPr lang="en-US" sz="2000" dirty="0" smtClean="0"/>
              <a:t> </a:t>
            </a:r>
            <a:r>
              <a:rPr lang="en-US" sz="2000" dirty="0" err="1" smtClean="0"/>
              <a:t>մոտեց</a:t>
            </a:r>
            <a:r>
              <a:rPr lang="hy-AM" sz="2000" dirty="0" smtClean="0"/>
              <a:t>ման մի ձև է,</a:t>
            </a:r>
            <a:r>
              <a:rPr lang="en-US" sz="2000" dirty="0" smtClean="0"/>
              <a:t> </a:t>
            </a:r>
            <a:r>
              <a:rPr lang="en-US" sz="2000" dirty="0" err="1" smtClean="0"/>
              <a:t>որը</a:t>
            </a:r>
            <a:r>
              <a:rPr lang="en-US" sz="2000" dirty="0" smtClean="0"/>
              <a:t> </a:t>
            </a:r>
            <a:r>
              <a:rPr lang="en-US" sz="2000" dirty="0" err="1" smtClean="0"/>
              <a:t>որդեգրում</a:t>
            </a:r>
            <a:r>
              <a:rPr lang="en-US" sz="2000" dirty="0" smtClean="0"/>
              <a:t> է </a:t>
            </a:r>
            <a:r>
              <a:rPr lang="en-US" sz="2000" dirty="0" err="1" smtClean="0"/>
              <a:t>անհատների</a:t>
            </a:r>
            <a:r>
              <a:rPr lang="en-US" sz="2000" dirty="0" smtClean="0"/>
              <a:t>, </a:t>
            </a:r>
            <a:r>
              <a:rPr lang="en-US" sz="2000" dirty="0" err="1" smtClean="0"/>
              <a:t>խնամակալների</a:t>
            </a:r>
            <a:r>
              <a:rPr lang="en-US" sz="2000" dirty="0" smtClean="0"/>
              <a:t>, </a:t>
            </a:r>
            <a:r>
              <a:rPr lang="en-US" sz="2000" dirty="0" err="1" smtClean="0"/>
              <a:t>ընտանիքների</a:t>
            </a:r>
            <a:r>
              <a:rPr lang="en-US" sz="2000" dirty="0" smtClean="0"/>
              <a:t> և </a:t>
            </a:r>
            <a:r>
              <a:rPr lang="en-US" sz="2000" dirty="0" err="1" smtClean="0"/>
              <a:t>համայնքների</a:t>
            </a:r>
            <a:r>
              <a:rPr lang="en-US" sz="2000" dirty="0" smtClean="0"/>
              <a:t> </a:t>
            </a:r>
            <a:r>
              <a:rPr lang="en-US" sz="2000" dirty="0" err="1" smtClean="0"/>
              <a:t>հեռանկարները</a:t>
            </a:r>
            <a:r>
              <a:rPr lang="hy-AM" sz="2000" dirty="0" smtClean="0"/>
              <a:t>,կարիքները և սպասումները:Այս շրջանակներում էլ կազմակերպվում է </a:t>
            </a:r>
            <a:r>
              <a:rPr lang="en-US" sz="2000" dirty="0" err="1" smtClean="0"/>
              <a:t>առողջապահական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համակարգեր</a:t>
            </a:r>
            <a:r>
              <a:rPr lang="hy-AM" sz="2000" dirty="0" smtClean="0"/>
              <a:t>ը,</a:t>
            </a:r>
            <a:r>
              <a:rPr lang="en-US" sz="2000" dirty="0" smtClean="0"/>
              <a:t> </a:t>
            </a:r>
            <a:r>
              <a:rPr lang="hy-AM" sz="2000" dirty="0" smtClean="0"/>
              <a:t>սակայն</a:t>
            </a:r>
            <a:r>
              <a:rPr lang="hy-AM" sz="2000" dirty="0" smtClean="0">
                <a:solidFill>
                  <a:srgbClr val="FF0000"/>
                </a:solidFill>
              </a:rPr>
              <a:t> </a:t>
            </a:r>
            <a:r>
              <a:rPr lang="hy-AM" sz="2000" dirty="0" smtClean="0"/>
              <a:t>այն չի ներառում անհատական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հիվանդություններ</a:t>
            </a:r>
            <a:r>
              <a:rPr lang="hy-AM" sz="2000" dirty="0" smtClean="0"/>
              <a:t>ը: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 marL="395287">
              <a:buFont typeface="Wingdings" pitchFamily="2" charset="2"/>
              <a:buChar char="Ø"/>
            </a:pPr>
            <a:r>
              <a:rPr lang="en-US" sz="2000" b="1" dirty="0" smtClean="0"/>
              <a:t>ՏԲ </a:t>
            </a:r>
            <a:r>
              <a:rPr lang="en-US" sz="2000" b="1" dirty="0" err="1" smtClean="0"/>
              <a:t>Հիվանդամետ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խնամքի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մոդել</a:t>
            </a:r>
            <a:r>
              <a:rPr lang="en-US" sz="2000" b="1" dirty="0" smtClean="0"/>
              <a:t> </a:t>
            </a:r>
          </a:p>
          <a:p>
            <a:pPr marL="509588" indent="234950">
              <a:buNone/>
            </a:pPr>
            <a:r>
              <a:rPr lang="hy-AM" sz="2000" dirty="0" smtClean="0"/>
              <a:t>Այն </a:t>
            </a:r>
            <a:r>
              <a:rPr lang="hy-AM" sz="2000" dirty="0"/>
              <a:t>ա</a:t>
            </a:r>
            <a:r>
              <a:rPr lang="en-US" sz="2000" dirty="0" err="1" smtClean="0"/>
              <a:t>րդյունավետ</a:t>
            </a:r>
            <a:r>
              <a:rPr lang="en-US" sz="2000" dirty="0" smtClean="0"/>
              <a:t> և </a:t>
            </a:r>
            <a:r>
              <a:rPr lang="en-US" sz="2000" dirty="0" err="1" smtClean="0"/>
              <a:t>ինտեգրված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բժշկական</a:t>
            </a:r>
            <a:r>
              <a:rPr lang="en-US" sz="2000" dirty="0" smtClean="0"/>
              <a:t> </a:t>
            </a:r>
            <a:r>
              <a:rPr lang="en-US" sz="2000" dirty="0" err="1" smtClean="0"/>
              <a:t>ծառայությունների</a:t>
            </a:r>
            <a:r>
              <a:rPr lang="en-US" sz="2000" dirty="0" smtClean="0"/>
              <a:t> </a:t>
            </a:r>
            <a:r>
              <a:rPr lang="hy-AM" sz="2000" dirty="0" smtClean="0"/>
              <a:t> մի </a:t>
            </a:r>
            <a:r>
              <a:rPr lang="en-US" sz="2000" dirty="0" err="1" smtClean="0"/>
              <a:t>փաթեթ</a:t>
            </a:r>
            <a:r>
              <a:rPr lang="en-US" sz="2000" dirty="0" smtClean="0"/>
              <a:t> </a:t>
            </a:r>
            <a:r>
              <a:rPr lang="hy-AM" sz="2000" dirty="0" smtClean="0"/>
              <a:t> է </a:t>
            </a:r>
            <a:r>
              <a:rPr lang="en-US" sz="2000" dirty="0" err="1" smtClean="0"/>
              <a:t>որը</a:t>
            </a:r>
            <a:r>
              <a:rPr lang="en-US" sz="2000" dirty="0" smtClean="0"/>
              <a:t> </a:t>
            </a:r>
            <a:r>
              <a:rPr lang="en-US" sz="2000" dirty="0" err="1" smtClean="0"/>
              <a:t>մատչելի</a:t>
            </a:r>
            <a:r>
              <a:rPr lang="en-US" sz="2000" dirty="0" smtClean="0"/>
              <a:t>, </a:t>
            </a:r>
            <a:r>
              <a:rPr lang="en-US" sz="2000" dirty="0" err="1" smtClean="0"/>
              <a:t>հասանելի</a:t>
            </a:r>
            <a:r>
              <a:rPr lang="en-US" sz="2000" dirty="0"/>
              <a:t> </a:t>
            </a:r>
            <a:r>
              <a:rPr lang="en-US" sz="2000" dirty="0" smtClean="0"/>
              <a:t>և </a:t>
            </a:r>
            <a:r>
              <a:rPr lang="en-US" sz="2000" dirty="0" err="1" smtClean="0"/>
              <a:t>ընդունելի</a:t>
            </a:r>
            <a:r>
              <a:rPr lang="en-US" sz="2000" dirty="0" smtClean="0"/>
              <a:t> է ՏԲ-ն </a:t>
            </a:r>
            <a:r>
              <a:rPr lang="en-US" sz="2000" dirty="0" err="1" smtClean="0"/>
              <a:t>կանխարգելելու</a:t>
            </a:r>
            <a:r>
              <a:rPr lang="en-US" sz="2000" dirty="0" smtClean="0"/>
              <a:t>, </a:t>
            </a:r>
            <a:r>
              <a:rPr lang="en-US" sz="2000" dirty="0" err="1" smtClean="0"/>
              <a:t>ախտորոշելու</a:t>
            </a:r>
            <a:r>
              <a:rPr lang="en-US" sz="2000" dirty="0" smtClean="0"/>
              <a:t> և </a:t>
            </a:r>
            <a:r>
              <a:rPr lang="en-US" sz="2000" dirty="0" err="1" smtClean="0"/>
              <a:t>բուժելու</a:t>
            </a:r>
            <a:r>
              <a:rPr lang="en-US" sz="2000" dirty="0" smtClean="0"/>
              <a:t> </a:t>
            </a:r>
            <a:r>
              <a:rPr lang="en-US" sz="2000" dirty="0" err="1" smtClean="0"/>
              <a:t>համար</a:t>
            </a:r>
            <a:r>
              <a:rPr lang="en-US" sz="2000" dirty="0" smtClean="0"/>
              <a:t>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3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cxnSp>
        <p:nvCxnSpPr>
          <p:cNvPr id="16" name="Straight Connector 5"/>
          <p:cNvCxnSpPr/>
          <p:nvPr/>
        </p:nvCxnSpPr>
        <p:spPr>
          <a:xfrm>
            <a:off x="289220" y="836712"/>
            <a:ext cx="832469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Admin1\Pictures\Saved Pictures\DK-TB Ambulator bujum noyemb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94" y="6261785"/>
            <a:ext cx="619898" cy="61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85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20" y="11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GHEA Grapalat" panose="02000506050000020003" pitchFamily="50" charset="0"/>
              </a:rPr>
              <a:t>ՆՊԱՏԱԿ</a:t>
            </a:r>
            <a:endParaRPr lang="en-US" sz="2600" dirty="0">
              <a:latin typeface="GHEA Grapalat" panose="02000506050000020003" pitchFamily="50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9220" y="1124745"/>
            <a:ext cx="8324694" cy="4176464"/>
          </a:xfrm>
        </p:spPr>
        <p:txBody>
          <a:bodyPr>
            <a:normAutofit/>
          </a:bodyPr>
          <a:lstStyle/>
          <a:p>
            <a:r>
              <a:rPr lang="hy-AM" sz="2400" dirty="0" smtClean="0"/>
              <a:t>Ա</a:t>
            </a:r>
            <a:r>
              <a:rPr lang="en-US" sz="2400" dirty="0" err="1" smtClean="0"/>
              <a:t>ջակցել</a:t>
            </a:r>
            <a:r>
              <a:rPr lang="en-US" sz="2400" dirty="0" smtClean="0"/>
              <a:t> </a:t>
            </a:r>
            <a:r>
              <a:rPr lang="en-US" sz="2400" dirty="0" err="1" smtClean="0"/>
              <a:t>Արևելյան</a:t>
            </a:r>
            <a:r>
              <a:rPr lang="en-US" sz="2400" dirty="0" smtClean="0"/>
              <a:t> </a:t>
            </a:r>
            <a:r>
              <a:rPr lang="en-US" sz="2400" dirty="0" err="1" smtClean="0"/>
              <a:t>Եվրոպայի</a:t>
            </a:r>
            <a:r>
              <a:rPr lang="en-US" sz="2400" dirty="0" smtClean="0"/>
              <a:t> և </a:t>
            </a:r>
            <a:r>
              <a:rPr lang="en-US" sz="2400" dirty="0" err="1" smtClean="0"/>
              <a:t>Կենտրոնական</a:t>
            </a:r>
            <a:r>
              <a:rPr lang="en-US" sz="2400" dirty="0" smtClean="0"/>
              <a:t> </a:t>
            </a:r>
            <a:r>
              <a:rPr lang="en-US" sz="2400" dirty="0" err="1" smtClean="0"/>
              <a:t>Ասիայի</a:t>
            </a:r>
            <a:r>
              <a:rPr lang="en-US" sz="2400" dirty="0" smtClean="0"/>
              <a:t> 11 </a:t>
            </a:r>
            <a:r>
              <a:rPr lang="en-US" sz="2400" dirty="0" err="1" smtClean="0"/>
              <a:t>երկրներին</a:t>
            </a:r>
            <a:r>
              <a:rPr lang="en-US" sz="2400" dirty="0" smtClean="0"/>
              <a:t>  </a:t>
            </a:r>
            <a:r>
              <a:rPr lang="hy-AM" sz="2400" dirty="0" smtClean="0"/>
              <a:t>նվազեցնելով </a:t>
            </a:r>
            <a:r>
              <a:rPr lang="en-US" sz="2400" dirty="0" smtClean="0"/>
              <a:t> </a:t>
            </a:r>
            <a:r>
              <a:rPr lang="en-US" sz="2400" dirty="0"/>
              <a:t>ՏԲ-ի </a:t>
            </a:r>
            <a:r>
              <a:rPr lang="hy-AM" sz="2400" dirty="0"/>
              <a:t>բեռը</a:t>
            </a:r>
            <a:r>
              <a:rPr lang="en-US" sz="2400" dirty="0"/>
              <a:t> , </a:t>
            </a:r>
            <a:r>
              <a:rPr lang="hy-AM" sz="2400" dirty="0"/>
              <a:t>դադարեցնել</a:t>
            </a:r>
            <a:r>
              <a:rPr lang="en-US" sz="2400" dirty="0"/>
              <a:t> </a:t>
            </a:r>
            <a:r>
              <a:rPr lang="hy-AM" sz="2400" dirty="0" smtClean="0"/>
              <a:t>դեղ</a:t>
            </a:r>
            <a:r>
              <a:rPr lang="en-US" sz="2400" dirty="0" err="1" smtClean="0"/>
              <a:t>ակայունության</a:t>
            </a:r>
            <a:r>
              <a:rPr lang="en-US" sz="2400" dirty="0" smtClean="0"/>
              <a:t> </a:t>
            </a:r>
            <a:r>
              <a:rPr lang="en-US" sz="2400" dirty="0" err="1" smtClean="0"/>
              <a:t>աճը</a:t>
            </a:r>
            <a:r>
              <a:rPr lang="en-US" sz="2400" dirty="0" smtClean="0"/>
              <a:t> և</a:t>
            </a:r>
            <a:r>
              <a:rPr lang="hy-AM" sz="2400" dirty="0" smtClean="0"/>
              <a:t> տարածումը</a:t>
            </a:r>
            <a:r>
              <a:rPr lang="en-US" sz="2400" dirty="0" smtClean="0"/>
              <a:t> </a:t>
            </a:r>
            <a:r>
              <a:rPr lang="hy-AM" sz="2400" dirty="0" smtClean="0"/>
              <a:t>:</a:t>
            </a:r>
            <a:endParaRPr lang="en-US" sz="2400" dirty="0" smtClean="0"/>
          </a:p>
          <a:p>
            <a:endParaRPr lang="ru-RU" sz="2400" b="1" dirty="0" smtClean="0"/>
          </a:p>
          <a:p>
            <a:r>
              <a:rPr lang="en-US" sz="2400" dirty="0" err="1" smtClean="0"/>
              <a:t>Այդ</a:t>
            </a:r>
            <a:r>
              <a:rPr lang="en-US" sz="2400" dirty="0" smtClean="0"/>
              <a:t> </a:t>
            </a:r>
            <a:r>
              <a:rPr lang="en-US" sz="2400" dirty="0" err="1" smtClean="0"/>
              <a:t>երկիրներն</a:t>
            </a:r>
            <a:r>
              <a:rPr lang="en-US" sz="2400" dirty="0" smtClean="0"/>
              <a:t> </a:t>
            </a:r>
            <a:r>
              <a:rPr lang="en-US" sz="2400" dirty="0" err="1" smtClean="0"/>
              <a:t>են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Հայաստան</a:t>
            </a:r>
            <a:r>
              <a:rPr lang="en-US" sz="2400" dirty="0" smtClean="0"/>
              <a:t>, </a:t>
            </a:r>
            <a:r>
              <a:rPr lang="en-US" sz="2400" dirty="0" err="1" smtClean="0"/>
              <a:t>Ադրբեջան</a:t>
            </a:r>
            <a:r>
              <a:rPr lang="en-US" sz="2400" dirty="0" smtClean="0"/>
              <a:t>, </a:t>
            </a:r>
            <a:r>
              <a:rPr lang="en-US" sz="2400" dirty="0" err="1" smtClean="0"/>
              <a:t>Բել</a:t>
            </a:r>
            <a:r>
              <a:rPr lang="hy-AM" sz="2400" dirty="0" smtClean="0"/>
              <a:t>ո</a:t>
            </a:r>
            <a:r>
              <a:rPr lang="en-US" sz="2400" dirty="0" err="1" smtClean="0"/>
              <a:t>րուս</a:t>
            </a:r>
            <a:r>
              <a:rPr lang="en-US" sz="2400" dirty="0" smtClean="0"/>
              <a:t>, </a:t>
            </a:r>
            <a:r>
              <a:rPr lang="en-US" sz="2400" dirty="0" err="1" smtClean="0"/>
              <a:t>Վրաստան</a:t>
            </a:r>
            <a:r>
              <a:rPr lang="en-US" sz="2400" dirty="0" smtClean="0"/>
              <a:t>, </a:t>
            </a:r>
            <a:r>
              <a:rPr lang="hy-AM" sz="2400" dirty="0"/>
              <a:t>Ղազախստան, Ղրղստան</a:t>
            </a:r>
            <a:r>
              <a:rPr lang="en-US" sz="2400" dirty="0" smtClean="0"/>
              <a:t>, </a:t>
            </a:r>
            <a:r>
              <a:rPr lang="hy-AM" sz="2400" dirty="0" smtClean="0"/>
              <a:t>Մոլդովա</a:t>
            </a:r>
            <a:r>
              <a:rPr lang="hy-AM" sz="2400" dirty="0"/>
              <a:t>, </a:t>
            </a:r>
            <a:r>
              <a:rPr lang="hy-AM" sz="2400" dirty="0" smtClean="0"/>
              <a:t>Տաջիկիստան</a:t>
            </a:r>
            <a:r>
              <a:rPr lang="hy-AM" sz="2400" dirty="0"/>
              <a:t>, </a:t>
            </a:r>
            <a:r>
              <a:rPr lang="hy-AM" sz="2400" dirty="0" smtClean="0"/>
              <a:t>Թուրքմենիստան</a:t>
            </a:r>
            <a:r>
              <a:rPr lang="hy-AM" sz="2400" dirty="0"/>
              <a:t>, Ուկրաինա, </a:t>
            </a:r>
            <a:r>
              <a:rPr lang="hy-AM" sz="2400" dirty="0" smtClean="0"/>
              <a:t>Ուզբեկիստան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2060"/>
              </a:solidFill>
              <a:latin typeface="GHEA Grapalat" pitchFamily="50" charset="0"/>
            </a:endParaRPr>
          </a:p>
          <a:p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3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cxnSp>
        <p:nvCxnSpPr>
          <p:cNvPr id="16" name="Straight Connector 5"/>
          <p:cNvCxnSpPr/>
          <p:nvPr/>
        </p:nvCxnSpPr>
        <p:spPr>
          <a:xfrm>
            <a:off x="289220" y="836712"/>
            <a:ext cx="832469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Admin1\Pictures\Saved Pictures\DK-TB Ambulator bujum noyemb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94" y="6261785"/>
            <a:ext cx="619898" cy="61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27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67" y="106927"/>
            <a:ext cx="8229600" cy="66748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ՏԲ </a:t>
            </a:r>
            <a:r>
              <a:rPr lang="en-US" sz="2800" b="1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ՀԻՎԱՆԴԱՄԵՏ </a:t>
            </a:r>
            <a:r>
              <a:rPr lang="en-US" sz="2800" b="1" dirty="0" smtClean="0">
                <a:solidFill>
                  <a:srgbClr val="002060"/>
                </a:solidFill>
                <a:latin typeface="GHEA Grapalat" panose="02000506050000020003" pitchFamily="50" charset="0"/>
              </a:rPr>
              <a:t>ԽՆԱՄՔԻ ՄՈԴԵԼ</a:t>
            </a:r>
            <a:endParaRPr lang="en-US" sz="2800" b="1" dirty="0">
              <a:solidFill>
                <a:srgbClr val="002060"/>
              </a:solidFill>
              <a:latin typeface="GHEA Grapalat" panose="02000506050000020003" pitchFamily="50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94659" y="1127944"/>
            <a:ext cx="4418721" cy="5742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y-AM" sz="2000" dirty="0"/>
              <a:t>Հիվանդների խնամքի </a:t>
            </a:r>
            <a:r>
              <a:rPr lang="en-US" sz="2000" dirty="0" err="1" smtClean="0"/>
              <a:t>ընթացքը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3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cxnSp>
        <p:nvCxnSpPr>
          <p:cNvPr id="16" name="Straight Connector 5"/>
          <p:cNvCxnSpPr/>
          <p:nvPr/>
        </p:nvCxnSpPr>
        <p:spPr>
          <a:xfrm>
            <a:off x="289220" y="836712"/>
            <a:ext cx="832469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Admin1\Pictures\Saved Pictures\DK-TB Ambulator bujum noyemb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94" y="6261785"/>
            <a:ext cx="619898" cy="61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ratch Lylozian\Desktop\Untitled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3" y="1484784"/>
            <a:ext cx="9103709" cy="4564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9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223734"/>
              </p:ext>
            </p:extLst>
          </p:nvPr>
        </p:nvGraphicFramePr>
        <p:xfrm>
          <a:off x="0" y="1"/>
          <a:ext cx="9180512" cy="6813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400"/>
                <a:gridCol w="2443301"/>
                <a:gridCol w="1132338"/>
                <a:gridCol w="3875473"/>
              </a:tblGrid>
              <a:tr h="268701"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Учреждения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Типы помощи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Услуги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733">
                <a:tc rowSpan="2"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Амбулаторные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Медицинский пункт,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 ПМСП (в сельской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местности),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 ПМСП (город, район,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область/регион),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специализированное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поликлиническое отделение,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 дневного пребывания,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мобильные бригады,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многопрофильные учреждения,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диагностический центр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Профилактика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(укрепление и защита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здоровья)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Пропаганда здорового образа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жизни и санитарное просвещение,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иммунизация, скрининг на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латентную ТБ инфекцию,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назначение лечения при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выявленной латентной ТБ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инфекции, ведение пациентов с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латентной ТБ инфекцией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Выявление и диагно-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стика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641">
                <a:tc rowSpan="3"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Местные сообщества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Центры в местных сообществах (неправительственные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 на базе местных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сообществ и т.д.), мобильные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бригады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Активное выявление случаев,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пассивное выявление случаев,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выдача направлений, клиническое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обследование на ТБ, лабораторные,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рентгенологические и другие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исследования по мере</a:t>
                      </a: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необходимости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1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Лечение и поддержка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Начало лечения,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лечения и наблю-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дение за приемом лекарственных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препаратов,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мониторинг хода лечения и ответа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лечение,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профилактика и выявление небла-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гоприятных явлений и сопутствую-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щих заболеваний,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и лечение неблагопри-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ятных явлений и сопутствующих за-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болеваний,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лабораторный мониторинг хода ле-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чения,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консультирование и психологиче-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ская поддержка,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поддержка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701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Домашние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Дом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785938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Стационарные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Противотуберкулезная больница,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больницы общего профиля с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койко-местами для больных ТБ,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специализированная больница,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тюремная больница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44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875703"/>
              </p:ext>
            </p:extLst>
          </p:nvPr>
        </p:nvGraphicFramePr>
        <p:xfrm>
          <a:off x="179512" y="1196752"/>
          <a:ext cx="8804880" cy="3974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840"/>
                <a:gridCol w="1406456"/>
                <a:gridCol w="1728192"/>
                <a:gridCol w="2448272"/>
                <a:gridCol w="1964120"/>
              </a:tblGrid>
              <a:tr h="41273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Кадры здравоохранения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61954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Врачи: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общего профиля и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специалисты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Медицинский</a:t>
                      </a:r>
                    </a:p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 среднего</a:t>
                      </a:r>
                    </a:p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звена: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медсестры,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фельдшеры,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ассистенты врачей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лабораторный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Немедицинский</a:t>
                      </a:r>
                    </a:p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психосоциальной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помощи, психологи,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диетологи и т.д.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пациентов: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работники в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сообществе,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волонтеры, лица,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оказывающие помощь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лечении, и члены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семьи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услугами</a:t>
                      </a:r>
                    </a:p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здравоохранения и</a:t>
                      </a:r>
                    </a:p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вспомогательный</a:t>
                      </a:r>
                    </a:p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персонал: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административный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персонал, бухгалтеры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управленческому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учету, юристы,</a:t>
                      </a:r>
                    </a:p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водители и уборщики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7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9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pic>
        <p:nvPicPr>
          <p:cNvPr id="12" name="Picture 2" descr="C:\Users\Admin1\Pictures\Saved Pictures\DK-TB Ambulator bujum noyemb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94" y="6261785"/>
            <a:ext cx="619898" cy="61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36767" y="106927"/>
            <a:ext cx="8229600" cy="66748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GHEA Grapalat" panose="02000506050000020003" pitchFamily="50" charset="0"/>
              </a:rPr>
              <a:t>ՏԲ ՀԻՎԱՆԴԱՄԵՏ ԽՆԱՄՔԻ ՄՈԴԵԼ</a:t>
            </a:r>
            <a:endParaRPr lang="en-US" sz="2800" b="1" dirty="0">
              <a:solidFill>
                <a:srgbClr val="002060"/>
              </a:solidFill>
              <a:latin typeface="GHEA Grapalat" panose="02000506050000020003" pitchFamily="50" charset="0"/>
            </a:endParaRPr>
          </a:p>
        </p:txBody>
      </p:sp>
      <p:cxnSp>
        <p:nvCxnSpPr>
          <p:cNvPr id="14" name="Straight Connector 5"/>
          <p:cNvCxnSpPr/>
          <p:nvPr/>
        </p:nvCxnSpPr>
        <p:spPr>
          <a:xfrm>
            <a:off x="289220" y="836712"/>
            <a:ext cx="832469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5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588" y="159116"/>
            <a:ext cx="8229600" cy="547524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rgbClr val="002060"/>
                </a:solidFill>
                <a:latin typeface="GHEA Grapalat" pitchFamily="50" charset="0"/>
              </a:rPr>
              <a:t>ՖԻՆԱՆՍԱՎՈՐՈՒՄ</a:t>
            </a:r>
            <a:endParaRPr lang="en-US" sz="2800" b="1" dirty="0">
              <a:solidFill>
                <a:srgbClr val="002060"/>
              </a:solidFill>
              <a:latin typeface="GHEA Grapalat" pitchFamily="50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1B58B-1209-4884-8B2D-4040F896BBEF}" type="slidenum">
              <a:rPr lang="en-GB" smtClean="0"/>
              <a:pPr/>
              <a:t>9</a:t>
            </a:fld>
            <a:endParaRPr lang="en-GB" dirty="0"/>
          </a:p>
        </p:txBody>
      </p:sp>
      <p:grpSp>
        <p:nvGrpSpPr>
          <p:cNvPr id="3" name="Group 9"/>
          <p:cNvGrpSpPr/>
          <p:nvPr/>
        </p:nvGrpSpPr>
        <p:grpSpPr>
          <a:xfrm>
            <a:off x="0" y="6257772"/>
            <a:ext cx="9144000" cy="627612"/>
            <a:chOff x="37800" y="6086418"/>
            <a:chExt cx="9033624" cy="627612"/>
          </a:xfrm>
        </p:grpSpPr>
        <p:sp>
          <p:nvSpPr>
            <p:cNvPr id="13" name="Rectangle 8"/>
            <p:cNvSpPr/>
            <p:nvPr/>
          </p:nvSpPr>
          <p:spPr>
            <a:xfrm>
              <a:off x="37800" y="6086418"/>
              <a:ext cx="9033624" cy="62761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GHEA Grapalat" pitchFamily="50" charset="0"/>
              </a:endParaRPr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9" y="6097858"/>
              <a:ext cx="635398" cy="60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95536" y="6257301"/>
              <a:ext cx="63367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y-AM" sz="1400" dirty="0" smtClean="0">
                  <a:solidFill>
                    <a:schemeClr val="bg1"/>
                  </a:solidFill>
                  <a:latin typeface="GHEA Grapalat" pitchFamily="50" charset="0"/>
                </a:rPr>
                <a:t>ՏՈՒԲԵՐԿՈՒԼՈԶԻ ԴԵՄ ՊԱՅՔԱՐԻ ԱԶԳԱՅԻՆ ԿԵՆՏՐՈՆ</a:t>
              </a:r>
              <a:endParaRPr lang="en-US" sz="1400" dirty="0" smtClean="0">
                <a:solidFill>
                  <a:schemeClr val="bg1"/>
                </a:solidFill>
                <a:latin typeface="GHEA Grapalat" pitchFamily="50" charset="0"/>
              </a:endParaRPr>
            </a:p>
          </p:txBody>
        </p:sp>
      </p:grpSp>
      <p:cxnSp>
        <p:nvCxnSpPr>
          <p:cNvPr id="16" name="Straight Connector 5"/>
          <p:cNvCxnSpPr/>
          <p:nvPr/>
        </p:nvCxnSpPr>
        <p:spPr>
          <a:xfrm>
            <a:off x="289220" y="836712"/>
            <a:ext cx="832469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Admin1\Pictures\Saved Pictures\DK-TB Ambulator bujum noyemb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94" y="6261785"/>
            <a:ext cx="619898" cy="61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Hratch Lylozian\Desktop\Untitled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09" y="980728"/>
            <a:ext cx="8638863" cy="527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7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10679</TotalTime>
  <Words>696</Words>
  <Application>Microsoft Office PowerPoint</Application>
  <PresentationFormat>On-screen Show (4:3)</PresentationFormat>
  <Paragraphs>193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Custom Design</vt:lpstr>
      <vt:lpstr>1_Custom Design</vt:lpstr>
      <vt:lpstr>2_Custom Design</vt:lpstr>
      <vt:lpstr>3_Custom Design</vt:lpstr>
      <vt:lpstr>ՏԲ ՀԻՎԱՆԴԱՄԵՏ ԽՆԱՄՔԻ  ՄՈԴԵԼ </vt:lpstr>
      <vt:lpstr>Նախաբան</vt:lpstr>
      <vt:lpstr>ՏԲ ՀԻՎԱՆԴԱՑՈՒԹՅՈՒՆԸ ԵՎ ՄԱՀԱՑՈՒԹՅՈՒՆԸ ՀԱՅԱՍՏԱՆՈՒՄ  (2007-2016)</vt:lpstr>
      <vt:lpstr>ՍԱՀՄԱՆՈՒՄ</vt:lpstr>
      <vt:lpstr>ՆՊԱՏԱԿ</vt:lpstr>
      <vt:lpstr>ՏԲ ՀԻՎԱՆԴԱՄԵՏ ԽՆԱՄՔԻ ՄՈԴԵԼ</vt:lpstr>
      <vt:lpstr>PowerPoint Presentation</vt:lpstr>
      <vt:lpstr>ՏԲ ՀԻՎԱՆԴԱՄԵՏ ԽՆԱՄՔԻ ՄՈԴԵԼ</vt:lpstr>
      <vt:lpstr>ՖԻՆԱՆՍԱՎՈՐՈՒՄ</vt:lpstr>
      <vt:lpstr>ՖԻՆԱՆՍԱՎՈՐՈՒՄ</vt:lpstr>
      <vt:lpstr>ՏԲ ՀԻՎԱՆԴԱՄԵՏ ԽՆԱՄՔԻ ՄՈԴԵԼ</vt:lpstr>
      <vt:lpstr>ՇՆՈՐՀԱԿԱԼՈՒԹՅՈՒՆ</vt:lpstr>
    </vt:vector>
  </TitlesOfParts>
  <Company>World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ntiss</dc:creator>
  <cp:lastModifiedBy>Admin-PC</cp:lastModifiedBy>
  <cp:revision>650</cp:revision>
  <cp:lastPrinted>2017-07-13T06:04:29Z</cp:lastPrinted>
  <dcterms:created xsi:type="dcterms:W3CDTF">2012-07-03T09:35:02Z</dcterms:created>
  <dcterms:modified xsi:type="dcterms:W3CDTF">2017-07-21T15:55:19Z</dcterms:modified>
</cp:coreProperties>
</file>