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64" r:id="rId4"/>
    <p:sldId id="265" r:id="rId5"/>
    <p:sldId id="266" r:id="rId6"/>
    <p:sldId id="288" r:id="rId7"/>
    <p:sldId id="289" r:id="rId8"/>
    <p:sldId id="291" r:id="rId9"/>
    <p:sldId id="275" r:id="rId10"/>
    <p:sldId id="272" r:id="rId11"/>
    <p:sldId id="290" r:id="rId12"/>
    <p:sldId id="29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16188-CBBF-4891-B79F-A7ED17838ABC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8CA74-022B-436F-9740-C737E556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37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 Wich is the part of endtB project to  on reducing of barriers of MOH  in MDRTB / new drugs implementation ,  and negoosation with other partners GF- redused budghet  for many ciuntries .  </a:t>
            </a:r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4268F7-7873-4D3E-9020-F429C4A204E1}" type="slidenum">
              <a:rPr lang="en-US" altLang="en-US" smtClean="0"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</p:spPr>
        <p:txBody>
          <a:bodyPr/>
          <a:lstStyle/>
          <a:p>
            <a:fld id="{DE5DF03B-84E6-8A45-AE08-F727D0D00D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35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900" b="1" dirty="0" err="1">
                <a:solidFill>
                  <a:srgbClr val="6B6BCF"/>
                </a:solidFill>
              </a:rPr>
              <a:t>Դեղակայուն</a:t>
            </a:r>
            <a:r>
              <a:rPr lang="en-US" sz="2900" b="1" dirty="0">
                <a:solidFill>
                  <a:srgbClr val="6B6BCF"/>
                </a:solidFill>
              </a:rPr>
              <a:t> և </a:t>
            </a:r>
            <a:r>
              <a:rPr lang="en-US" sz="2900" b="1" dirty="0" err="1">
                <a:solidFill>
                  <a:srgbClr val="6B6BCF"/>
                </a:solidFill>
              </a:rPr>
              <a:t>բազմադեղակայուն</a:t>
            </a:r>
            <a:r>
              <a:rPr lang="en-US" sz="2900" b="1" dirty="0">
                <a:solidFill>
                  <a:srgbClr val="6B6BCF"/>
                </a:solidFill>
              </a:rPr>
              <a:t> </a:t>
            </a:r>
            <a:r>
              <a:rPr lang="en-US" sz="2900" b="1" dirty="0" err="1">
                <a:solidFill>
                  <a:srgbClr val="6B6BCF"/>
                </a:solidFill>
              </a:rPr>
              <a:t>տուբերկուլոզի</a:t>
            </a:r>
            <a:r>
              <a:rPr lang="en-US" sz="2900" b="1" dirty="0">
                <a:solidFill>
                  <a:srgbClr val="6B6BCF"/>
                </a:solidFill>
              </a:rPr>
              <a:t> </a:t>
            </a:r>
            <a:r>
              <a:rPr lang="en-US" sz="2900" b="1" dirty="0" err="1">
                <a:solidFill>
                  <a:srgbClr val="6B6BCF"/>
                </a:solidFill>
              </a:rPr>
              <a:t>դեղերի</a:t>
            </a:r>
            <a:r>
              <a:rPr lang="en-US" sz="2900" b="1" dirty="0">
                <a:solidFill>
                  <a:srgbClr val="6B6BCF"/>
                </a:solidFill>
              </a:rPr>
              <a:t> </a:t>
            </a:r>
            <a:r>
              <a:rPr lang="en-US" sz="2900" b="1" dirty="0" err="1">
                <a:solidFill>
                  <a:srgbClr val="6B6BCF"/>
                </a:solidFill>
              </a:rPr>
              <a:t>հասանելիության</a:t>
            </a:r>
            <a:r>
              <a:rPr lang="en-US" sz="2900" b="1" dirty="0">
                <a:solidFill>
                  <a:srgbClr val="6B6BCF"/>
                </a:solidFill>
              </a:rPr>
              <a:t> </a:t>
            </a:r>
            <a:r>
              <a:rPr lang="en-US" sz="2900" b="1" dirty="0" err="1">
                <a:solidFill>
                  <a:srgbClr val="6B6BCF"/>
                </a:solidFill>
              </a:rPr>
              <a:t>ապահովումը</a:t>
            </a:r>
            <a:r>
              <a:rPr lang="en-US" sz="2900" b="1" dirty="0">
                <a:solidFill>
                  <a:srgbClr val="6B6BCF"/>
                </a:solidFill>
              </a:rPr>
              <a:t> ՀՀ-</a:t>
            </a:r>
            <a:r>
              <a:rPr lang="en-US" sz="2900" b="1" dirty="0" err="1">
                <a:solidFill>
                  <a:srgbClr val="6B6BCF"/>
                </a:solidFill>
              </a:rPr>
              <a:t>ում</a:t>
            </a:r>
            <a:endParaRPr lang="en-US" sz="2900" b="1" dirty="0">
              <a:solidFill>
                <a:srgbClr val="6B6BC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err="1" smtClean="0"/>
              <a:t>Նաիրա</a:t>
            </a:r>
            <a:r>
              <a:rPr lang="en-US" sz="2400" dirty="0" smtClean="0"/>
              <a:t> </a:t>
            </a:r>
            <a:r>
              <a:rPr lang="en-US" sz="2400" dirty="0" err="1" smtClean="0"/>
              <a:t>Խաչատրյան</a:t>
            </a:r>
            <a:r>
              <a:rPr lang="en-US" sz="2400" dirty="0" smtClean="0"/>
              <a:t>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ԲԱՍ </a:t>
            </a:r>
            <a:r>
              <a:rPr lang="en-US" sz="2400" dirty="0" err="1" smtClean="0"/>
              <a:t>Հայաստան</a:t>
            </a:r>
            <a:r>
              <a:rPr lang="en-US" sz="2400" dirty="0" smtClean="0"/>
              <a:t>, </a:t>
            </a:r>
            <a:r>
              <a:rPr lang="en-US" sz="2400" dirty="0" err="1" smtClean="0"/>
              <a:t>բժշկական</a:t>
            </a:r>
            <a:r>
              <a:rPr lang="en-US" sz="2400" dirty="0" smtClean="0"/>
              <a:t> </a:t>
            </a:r>
            <a:r>
              <a:rPr lang="en-US" sz="2400" dirty="0" err="1" smtClean="0"/>
              <a:t>համակարգող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4" descr="D:\Users\MSF Armenia\Armenia 2012-2015\00 Mission management\02 Operational Decision\021 MAP\MAP 2015\msf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33375"/>
            <a:ext cx="15621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581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b="1" dirty="0">
                <a:solidFill>
                  <a:srgbClr val="6B6BCF"/>
                </a:solidFill>
              </a:rPr>
              <a:t>ՏԲ </a:t>
            </a:r>
            <a:r>
              <a:rPr lang="en-US" sz="3200" b="1" dirty="0" err="1">
                <a:solidFill>
                  <a:srgbClr val="6B6BCF"/>
                </a:solidFill>
              </a:rPr>
              <a:t>նոր</a:t>
            </a:r>
            <a:r>
              <a:rPr lang="en-US" sz="3200" b="1" dirty="0">
                <a:solidFill>
                  <a:srgbClr val="6B6BCF"/>
                </a:solidFill>
              </a:rPr>
              <a:t> </a:t>
            </a:r>
            <a:r>
              <a:rPr lang="en-US" sz="3200" b="1" dirty="0" err="1">
                <a:solidFill>
                  <a:srgbClr val="6B6BCF"/>
                </a:solidFill>
              </a:rPr>
              <a:t>դեղերի</a:t>
            </a:r>
            <a:r>
              <a:rPr lang="en-US" sz="3200" b="1" dirty="0">
                <a:solidFill>
                  <a:srgbClr val="6B6BCF"/>
                </a:solidFill>
              </a:rPr>
              <a:t> </a:t>
            </a:r>
            <a:r>
              <a:rPr lang="en-US" sz="3200" b="1" dirty="0" err="1">
                <a:solidFill>
                  <a:srgbClr val="6B6BCF"/>
                </a:solidFill>
              </a:rPr>
              <a:t>մատակարարումը</a:t>
            </a:r>
            <a:r>
              <a:rPr lang="en-US" sz="3200" b="1" dirty="0">
                <a:solidFill>
                  <a:srgbClr val="6B6BCF"/>
                </a:solidFill>
              </a:rPr>
              <a:t/>
            </a:r>
            <a:br>
              <a:rPr lang="en-US" sz="3200" b="1" dirty="0">
                <a:solidFill>
                  <a:srgbClr val="6B6BCF"/>
                </a:solidFill>
              </a:rPr>
            </a:br>
            <a:r>
              <a:rPr lang="en-US" sz="3200" b="1" dirty="0">
                <a:solidFill>
                  <a:srgbClr val="6B6BCF"/>
                </a:solidFill>
              </a:rPr>
              <a:t>ԲԴԿՏԲ </a:t>
            </a:r>
            <a:r>
              <a:rPr lang="en-US" sz="3200" b="1" dirty="0" err="1">
                <a:solidFill>
                  <a:srgbClr val="6B6BCF"/>
                </a:solidFill>
              </a:rPr>
              <a:t>ծրագրի</a:t>
            </a:r>
            <a:r>
              <a:rPr lang="en-US" sz="3200" b="1" dirty="0">
                <a:solidFill>
                  <a:srgbClr val="6B6BCF"/>
                </a:solidFill>
              </a:rPr>
              <a:t> </a:t>
            </a:r>
            <a:r>
              <a:rPr lang="en-US" sz="3200" b="1" dirty="0" err="1" smtClean="0">
                <a:solidFill>
                  <a:srgbClr val="6B6BCF"/>
                </a:solidFill>
              </a:rPr>
              <a:t>շրջանակներում</a:t>
            </a:r>
            <a:r>
              <a:rPr lang="en-US" sz="3200" b="1" dirty="0" smtClean="0">
                <a:solidFill>
                  <a:srgbClr val="6B6BCF"/>
                </a:solidFill>
              </a:rPr>
              <a:t> </a:t>
            </a:r>
            <a:r>
              <a:rPr lang="en-US" sz="3200" b="1" dirty="0">
                <a:solidFill>
                  <a:srgbClr val="6B6BCF"/>
                </a:solidFill>
              </a:rPr>
              <a:t/>
            </a:r>
            <a:br>
              <a:rPr lang="en-US" sz="3200" b="1" dirty="0">
                <a:solidFill>
                  <a:srgbClr val="6B6BCF"/>
                </a:solidFill>
              </a:rPr>
            </a:br>
            <a:r>
              <a:rPr lang="en-US" sz="3200" b="1" dirty="0">
                <a:solidFill>
                  <a:srgbClr val="6B6BCF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hy-AM" sz="2100" b="1" dirty="0"/>
              <a:t>Դեղերի ներմուծում</a:t>
            </a:r>
            <a:r>
              <a:rPr lang="en-US" sz="2100" b="1" dirty="0"/>
              <a:t> </a:t>
            </a:r>
          </a:p>
          <a:p>
            <a:pPr marL="0" indent="0">
              <a:buNone/>
              <a:defRPr/>
            </a:pPr>
            <a:r>
              <a:rPr lang="en-US" sz="2000" b="1" dirty="0" err="1" smtClean="0"/>
              <a:t>Bdq</a:t>
            </a:r>
            <a:r>
              <a:rPr lang="en-US" sz="2000" b="1" dirty="0" smtClean="0"/>
              <a:t> </a:t>
            </a:r>
            <a:r>
              <a:rPr lang="en-US" sz="2000" dirty="0" smtClean="0"/>
              <a:t>  </a:t>
            </a:r>
          </a:p>
          <a:p>
            <a:pPr marL="0" indent="0">
              <a:buNone/>
              <a:defRPr/>
            </a:pPr>
            <a:r>
              <a:rPr lang="en-US" sz="2000" dirty="0" smtClean="0"/>
              <a:t>-2013-2016թթ. </a:t>
            </a:r>
            <a:r>
              <a:rPr lang="en-US" sz="2000" dirty="0" err="1" smtClean="0"/>
              <a:t>հունիս</a:t>
            </a:r>
            <a:r>
              <a:rPr lang="en-US" sz="2000" dirty="0" smtClean="0"/>
              <a:t>  – ԲԱՍ</a:t>
            </a:r>
          </a:p>
          <a:p>
            <a:pPr marL="0" indent="0">
              <a:buNone/>
              <a:defRPr/>
            </a:pPr>
            <a:r>
              <a:rPr lang="en-US" sz="2000" dirty="0" smtClean="0"/>
              <a:t>-2016թ </a:t>
            </a:r>
            <a:r>
              <a:rPr lang="en-US" sz="2000" dirty="0" err="1" smtClean="0"/>
              <a:t>հունիս</a:t>
            </a:r>
            <a:r>
              <a:rPr lang="en-US" sz="2000" dirty="0" smtClean="0"/>
              <a:t> և </a:t>
            </a:r>
            <a:r>
              <a:rPr lang="en-US" sz="2000" dirty="0" err="1" smtClean="0"/>
              <a:t>շարունակական</a:t>
            </a:r>
            <a:r>
              <a:rPr lang="en-US" sz="2000" dirty="0" smtClean="0"/>
              <a:t>-  ԱՆ/ԱՄՆ </a:t>
            </a:r>
            <a:r>
              <a:rPr lang="en-US" sz="2000" dirty="0" err="1" smtClean="0"/>
              <a:t>զարգացման</a:t>
            </a:r>
            <a:r>
              <a:rPr lang="en-US" sz="2000" dirty="0" smtClean="0"/>
              <a:t> </a:t>
            </a:r>
            <a:r>
              <a:rPr lang="en-US" sz="2000" dirty="0" err="1" smtClean="0"/>
              <a:t>գործալություն</a:t>
            </a:r>
            <a:r>
              <a:rPr lang="en-US" sz="2000" dirty="0" smtClean="0"/>
              <a:t>  </a:t>
            </a:r>
          </a:p>
          <a:p>
            <a:pPr marL="0" indent="0">
              <a:buNone/>
              <a:defRPr/>
            </a:pPr>
            <a:r>
              <a:rPr lang="en-US" sz="2000" i="1" dirty="0" smtClean="0"/>
              <a:t>Բ </a:t>
            </a:r>
            <a:r>
              <a:rPr lang="en-US" sz="2000" i="1" dirty="0" smtClean="0"/>
              <a:t>ԱՍ-ի </a:t>
            </a:r>
            <a:r>
              <a:rPr lang="en-US" sz="2000" i="1" dirty="0" err="1" smtClean="0"/>
              <a:t>կողմից</a:t>
            </a:r>
            <a:r>
              <a:rPr lang="en-US" sz="2000" i="1" dirty="0" smtClean="0"/>
              <a:t>  </a:t>
            </a:r>
            <a:r>
              <a:rPr lang="en-US" sz="2000" i="1" dirty="0" err="1" smtClean="0"/>
              <a:t>շարունակվել</a:t>
            </a:r>
            <a:r>
              <a:rPr lang="en-US" sz="2000" i="1" dirty="0" smtClean="0"/>
              <a:t> է </a:t>
            </a:r>
            <a:r>
              <a:rPr lang="en-US" sz="2000" i="1" dirty="0" err="1" smtClean="0"/>
              <a:t>սահմաններից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դուրս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կիրառման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նպատակով</a:t>
            </a:r>
            <a:r>
              <a:rPr lang="en-US" sz="2000" i="1" dirty="0" smtClean="0"/>
              <a:t> </a:t>
            </a:r>
          </a:p>
          <a:p>
            <a:pPr marL="0" indent="0">
              <a:buNone/>
              <a:defRPr/>
            </a:pPr>
            <a:r>
              <a:rPr lang="en-US" sz="2000" b="1" i="1" dirty="0" smtClean="0"/>
              <a:t> </a:t>
            </a:r>
            <a:r>
              <a:rPr lang="en-US" sz="2000" b="1" dirty="0" err="1" smtClean="0"/>
              <a:t>Dlm</a:t>
            </a:r>
            <a:r>
              <a:rPr lang="en-US" sz="2000" b="1" dirty="0" smtClean="0"/>
              <a:t>  </a:t>
            </a:r>
          </a:p>
          <a:p>
            <a:pPr marL="0" indent="0"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-2015 թ. – </a:t>
            </a:r>
            <a:r>
              <a:rPr lang="en-US" sz="2000" dirty="0" err="1" smtClean="0"/>
              <a:t>մարտ</a:t>
            </a:r>
            <a:r>
              <a:rPr lang="en-US" sz="2000" dirty="0" smtClean="0"/>
              <a:t>  2018թ.-  ԲԱՍ- </a:t>
            </a:r>
            <a:r>
              <a:rPr lang="en-US" sz="2000" dirty="0" err="1" smtClean="0"/>
              <a:t>կողմից</a:t>
            </a:r>
            <a:r>
              <a:rPr lang="en-US" sz="2000" dirty="0" smtClean="0"/>
              <a:t> </a:t>
            </a:r>
          </a:p>
          <a:p>
            <a:pPr marL="0" indent="0">
              <a:buNone/>
              <a:defRPr/>
            </a:pPr>
            <a:r>
              <a:rPr lang="en-US" sz="2000" b="1" dirty="0" smtClean="0"/>
              <a:t> Imp &amp; </a:t>
            </a:r>
            <a:r>
              <a:rPr lang="en-US" sz="2000" b="1" dirty="0" err="1" smtClean="0"/>
              <a:t>lzd</a:t>
            </a:r>
            <a:r>
              <a:rPr lang="en-US" sz="2000" b="1" dirty="0" smtClean="0"/>
              <a:t> </a:t>
            </a:r>
          </a:p>
          <a:p>
            <a:pPr marL="0" indent="0">
              <a:buNone/>
              <a:defRPr/>
            </a:pPr>
            <a:r>
              <a:rPr lang="en-US" sz="2000" dirty="0" smtClean="0"/>
              <a:t> -2013թ.– </a:t>
            </a:r>
            <a:r>
              <a:rPr lang="en-US" sz="2000" dirty="0" err="1" smtClean="0"/>
              <a:t>մարտ</a:t>
            </a:r>
            <a:r>
              <a:rPr lang="en-US" sz="2000" dirty="0" smtClean="0"/>
              <a:t> 2018թ- ԲԱՍ-ի  </a:t>
            </a:r>
            <a:r>
              <a:rPr lang="en-US" sz="2000" dirty="0" err="1" smtClean="0"/>
              <a:t>կողմից</a:t>
            </a:r>
            <a:endParaRPr lang="en-US" sz="20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en-US" sz="2000" dirty="0" smtClean="0"/>
              <a:t> 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2000" dirty="0"/>
              <a:t> </a:t>
            </a:r>
            <a:r>
              <a:rPr lang="hy-AM" sz="2000" b="1" dirty="0" smtClean="0"/>
              <a:t>Անցումային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փուլ</a:t>
            </a:r>
            <a:r>
              <a:rPr lang="en-US" sz="2000" b="1" dirty="0" smtClean="0"/>
              <a:t> .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- 2018 թ.- </a:t>
            </a:r>
            <a:r>
              <a:rPr lang="en-US" sz="2000" dirty="0" err="1" smtClean="0"/>
              <a:t>բոլոր</a:t>
            </a:r>
            <a:r>
              <a:rPr lang="en-US" sz="2000" dirty="0" smtClean="0"/>
              <a:t> </a:t>
            </a:r>
            <a:r>
              <a:rPr lang="en-US" sz="2000" dirty="0" err="1" smtClean="0"/>
              <a:t>նոր</a:t>
            </a:r>
            <a:r>
              <a:rPr lang="en-US" sz="2000" dirty="0" smtClean="0"/>
              <a:t> </a:t>
            </a:r>
            <a:r>
              <a:rPr lang="en-US" sz="2000" dirty="0" err="1" smtClean="0"/>
              <a:t>դեղեր</a:t>
            </a:r>
            <a:r>
              <a:rPr lang="en-US" sz="2000" dirty="0"/>
              <a:t> </a:t>
            </a:r>
            <a:r>
              <a:rPr lang="en-US" sz="2000" dirty="0" smtClean="0"/>
              <a:t>–  ԱՆ/ԳՀ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- 2019 թ.-  </a:t>
            </a:r>
            <a:r>
              <a:rPr lang="en-US" sz="2000" dirty="0" err="1" smtClean="0"/>
              <a:t>պլանավորում</a:t>
            </a:r>
            <a:r>
              <a:rPr lang="en-US" sz="2000" dirty="0" smtClean="0"/>
              <a:t> -ԱՆ </a:t>
            </a:r>
            <a:r>
              <a:rPr lang="en-US" sz="2000" dirty="0" err="1" smtClean="0"/>
              <a:t>պետական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գնումներ</a:t>
            </a:r>
            <a:endParaRPr lang="en-US" sz="2000" dirty="0"/>
          </a:p>
          <a:p>
            <a:pPr>
              <a:buFontTx/>
              <a:buChar char="-"/>
              <a:defRPr/>
            </a:pPr>
            <a:endParaRPr lang="en-US" sz="2000" dirty="0" smtClean="0"/>
          </a:p>
        </p:txBody>
      </p:sp>
      <p:pic>
        <p:nvPicPr>
          <p:cNvPr id="4" name="Picture 4" descr="D:\Users\MSF Armenia\Armenia 2012-2015\00 Mission management\02 Operational Decision\021 MAP\MAP 2015\msf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33375"/>
            <a:ext cx="1257300" cy="64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067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en-US" sz="2900" b="1" dirty="0" err="1">
                <a:solidFill>
                  <a:srgbClr val="6B6BCF"/>
                </a:solidFill>
              </a:rPr>
              <a:t>Կարևոր</a:t>
            </a:r>
            <a:r>
              <a:rPr lang="en-US" sz="2900" b="1" dirty="0">
                <a:solidFill>
                  <a:srgbClr val="6B6BCF"/>
                </a:solidFill>
              </a:rPr>
              <a:t> է </a:t>
            </a:r>
            <a:r>
              <a:rPr lang="en-US" sz="2900" b="1" dirty="0" err="1">
                <a:solidFill>
                  <a:srgbClr val="6B6BCF"/>
                </a:solidFill>
              </a:rPr>
              <a:t>անցումային</a:t>
            </a:r>
            <a:r>
              <a:rPr lang="en-US" sz="2900" b="1" dirty="0">
                <a:solidFill>
                  <a:srgbClr val="6B6BCF"/>
                </a:solidFill>
              </a:rPr>
              <a:t> </a:t>
            </a:r>
            <a:r>
              <a:rPr lang="en-US" sz="2900" b="1" dirty="0" err="1">
                <a:solidFill>
                  <a:srgbClr val="6B6BCF"/>
                </a:solidFill>
              </a:rPr>
              <a:t>փուլի</a:t>
            </a:r>
            <a:r>
              <a:rPr lang="en-US" sz="2900" b="1" dirty="0">
                <a:solidFill>
                  <a:srgbClr val="6B6BCF"/>
                </a:solidFill>
              </a:rPr>
              <a:t> </a:t>
            </a:r>
            <a:r>
              <a:rPr lang="en-US" sz="2900" b="1" dirty="0" err="1">
                <a:solidFill>
                  <a:srgbClr val="6B6BCF"/>
                </a:solidFill>
              </a:rPr>
              <a:t>համար</a:t>
            </a:r>
            <a:r>
              <a:rPr lang="en-US" sz="2900" b="1" dirty="0">
                <a:solidFill>
                  <a:srgbClr val="6B6BCF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4200" b="1" dirty="0" smtClean="0"/>
              <a:t>-</a:t>
            </a:r>
            <a:r>
              <a:rPr lang="hy-AM" sz="4200" b="1" dirty="0" smtClean="0"/>
              <a:t>ԱՀԿ </a:t>
            </a:r>
            <a:r>
              <a:rPr lang="hy-AM" sz="4200" b="1" dirty="0"/>
              <a:t>որակի չափանիշներին դեղերի </a:t>
            </a:r>
            <a:r>
              <a:rPr lang="hy-AM" sz="4200" b="1" dirty="0" smtClean="0"/>
              <a:t>համապատասխանությունը</a:t>
            </a:r>
            <a:endParaRPr lang="en-US" sz="4200" b="1" dirty="0" smtClean="0"/>
          </a:p>
          <a:p>
            <a:pPr marL="0" indent="0">
              <a:buNone/>
            </a:pPr>
            <a:r>
              <a:rPr lang="en-US" sz="4200" b="1" dirty="0" smtClean="0"/>
              <a:t>-</a:t>
            </a:r>
            <a:r>
              <a:rPr lang="hy-AM" sz="4200" b="1" dirty="0" smtClean="0"/>
              <a:t>Մատչելիությունը՝ </a:t>
            </a:r>
            <a:r>
              <a:rPr lang="hy-AM" sz="4200" b="1" dirty="0"/>
              <a:t>օգտագործելով </a:t>
            </a:r>
            <a:r>
              <a:rPr lang="en-US" sz="4200" b="1" dirty="0"/>
              <a:t>GDF- </a:t>
            </a:r>
            <a:r>
              <a:rPr lang="hy-AM" sz="4200" b="1" dirty="0"/>
              <a:t>ի գները որպես </a:t>
            </a:r>
            <a:r>
              <a:rPr lang="hy-AM" sz="4200" b="1" dirty="0" smtClean="0"/>
              <a:t>չափանիշ</a:t>
            </a:r>
            <a:endParaRPr lang="en-US" sz="4200" b="1" dirty="0" smtClean="0"/>
          </a:p>
          <a:p>
            <a:pPr marL="0" indent="0">
              <a:buNone/>
            </a:pPr>
            <a:r>
              <a:rPr lang="en-US" sz="4200" b="1" dirty="0" smtClean="0"/>
              <a:t>-</a:t>
            </a:r>
            <a:r>
              <a:rPr lang="hy-AM" sz="4200" b="1" dirty="0" smtClean="0"/>
              <a:t>Երկարաժամկետ </a:t>
            </a:r>
            <a:r>
              <a:rPr lang="en-US" sz="4200" b="1" dirty="0" smtClean="0"/>
              <a:t>և </a:t>
            </a:r>
            <a:r>
              <a:rPr lang="en-US" sz="4200" b="1" dirty="0" err="1" smtClean="0"/>
              <a:t>անընդհատ</a:t>
            </a:r>
            <a:r>
              <a:rPr lang="en-US" sz="4200" b="1" dirty="0" smtClean="0"/>
              <a:t>  </a:t>
            </a:r>
            <a:r>
              <a:rPr lang="hy-AM" sz="4200" b="1" dirty="0" smtClean="0"/>
              <a:t>մատակարարման ապահովումը</a:t>
            </a:r>
            <a:endParaRPr lang="en-US" sz="4200" b="1" dirty="0" smtClean="0"/>
          </a:p>
          <a:p>
            <a:pPr marL="0" indent="0">
              <a:buNone/>
            </a:pPr>
            <a:r>
              <a:rPr lang="en-US" sz="4200" dirty="0" smtClean="0"/>
              <a:t> </a:t>
            </a:r>
          </a:p>
          <a:p>
            <a:pPr marL="0" indent="0">
              <a:buNone/>
            </a:pPr>
            <a:r>
              <a:rPr lang="en-US" sz="3800" i="1" dirty="0" smtClean="0"/>
              <a:t>- </a:t>
            </a:r>
            <a:r>
              <a:rPr lang="en-US" sz="4200" i="1" dirty="0" smtClean="0"/>
              <a:t>ՏԲ </a:t>
            </a:r>
            <a:r>
              <a:rPr lang="en-US" sz="4200" i="1" dirty="0" err="1" smtClean="0"/>
              <a:t>ազգային</a:t>
            </a:r>
            <a:r>
              <a:rPr lang="en-US" sz="4200" i="1" dirty="0" smtClean="0"/>
              <a:t> </a:t>
            </a:r>
            <a:r>
              <a:rPr lang="en-US" sz="4200" i="1" dirty="0" err="1" smtClean="0"/>
              <a:t>ուղեցույցների</a:t>
            </a:r>
            <a:r>
              <a:rPr lang="en-US" sz="4200" i="1" dirty="0" smtClean="0"/>
              <a:t> </a:t>
            </a:r>
            <a:r>
              <a:rPr lang="en-US" sz="4200" i="1" dirty="0" err="1" smtClean="0"/>
              <a:t>վերանայում</a:t>
            </a:r>
            <a:r>
              <a:rPr lang="en-US" sz="4200" i="1" dirty="0" smtClean="0"/>
              <a:t>-   </a:t>
            </a:r>
            <a:r>
              <a:rPr lang="en-US" sz="4200" i="1" dirty="0" err="1" smtClean="0"/>
              <a:t>վերջին</a:t>
            </a:r>
            <a:r>
              <a:rPr lang="en-US" sz="4200" i="1" dirty="0" smtClean="0"/>
              <a:t> </a:t>
            </a:r>
            <a:r>
              <a:rPr lang="en-US" sz="4200" i="1" dirty="0" err="1" smtClean="0"/>
              <a:t>վերանայում</a:t>
            </a:r>
            <a:r>
              <a:rPr lang="en-US" sz="4200" i="1" dirty="0" smtClean="0"/>
              <a:t> 2016թ.</a:t>
            </a:r>
          </a:p>
          <a:p>
            <a:pPr marL="0" indent="0">
              <a:buNone/>
            </a:pPr>
            <a:r>
              <a:rPr lang="en-US" sz="4200" dirty="0"/>
              <a:t>-</a:t>
            </a:r>
            <a:r>
              <a:rPr lang="en-US" sz="4200" i="1" dirty="0" err="1" smtClean="0"/>
              <a:t>Ընդգրկում</a:t>
            </a:r>
            <a:r>
              <a:rPr lang="en-US" sz="4200" i="1" dirty="0" smtClean="0"/>
              <a:t> </a:t>
            </a:r>
            <a:r>
              <a:rPr lang="en-US" sz="4200" i="1" dirty="0" err="1" smtClean="0"/>
              <a:t>էսենցիալ</a:t>
            </a:r>
            <a:r>
              <a:rPr lang="en-US" sz="4200" i="1" dirty="0" smtClean="0"/>
              <a:t> </a:t>
            </a:r>
            <a:r>
              <a:rPr lang="en-US" sz="4200" i="1" dirty="0" err="1" smtClean="0"/>
              <a:t>դեղերի</a:t>
            </a:r>
            <a:r>
              <a:rPr lang="en-US" sz="4200" i="1" dirty="0" smtClean="0"/>
              <a:t> </a:t>
            </a:r>
            <a:r>
              <a:rPr lang="en-US" sz="4200" i="1" dirty="0" err="1" smtClean="0"/>
              <a:t>ցանկում</a:t>
            </a:r>
            <a:r>
              <a:rPr lang="en-US" sz="4200" i="1" dirty="0" smtClean="0"/>
              <a:t>- </a:t>
            </a:r>
            <a:r>
              <a:rPr lang="en-US" sz="4200" i="1" dirty="0"/>
              <a:t>  </a:t>
            </a:r>
            <a:r>
              <a:rPr lang="en-US" sz="4200" i="1" dirty="0" err="1" smtClean="0"/>
              <a:t>ընգրկված</a:t>
            </a:r>
            <a:r>
              <a:rPr lang="en-US" sz="4200" i="1" dirty="0" smtClean="0"/>
              <a:t>  </a:t>
            </a:r>
            <a:r>
              <a:rPr lang="en-US" sz="4200" i="1" dirty="0" err="1" smtClean="0"/>
              <a:t>չեն</a:t>
            </a:r>
            <a:r>
              <a:rPr lang="en-US" sz="4200" i="1" dirty="0" smtClean="0"/>
              <a:t> </a:t>
            </a:r>
            <a:r>
              <a:rPr lang="en-US" sz="4200" i="1" dirty="0" err="1"/>
              <a:t>L</a:t>
            </a:r>
            <a:r>
              <a:rPr lang="en-US" sz="4200" i="1" dirty="0" err="1" smtClean="0"/>
              <a:t>zd</a:t>
            </a:r>
            <a:r>
              <a:rPr lang="en-US" sz="4200" i="1" dirty="0" smtClean="0"/>
              <a:t> ;</a:t>
            </a:r>
            <a:r>
              <a:rPr lang="en-US" sz="4200" i="1" dirty="0" err="1" smtClean="0"/>
              <a:t>Cfz</a:t>
            </a:r>
            <a:r>
              <a:rPr lang="en-US" sz="4200" i="1" dirty="0" smtClean="0"/>
              <a:t> ;Imp /</a:t>
            </a:r>
            <a:r>
              <a:rPr lang="en-US" sz="4200" i="1" dirty="0" err="1" smtClean="0"/>
              <a:t>Mpm</a:t>
            </a:r>
            <a:r>
              <a:rPr lang="en-US" sz="4200" i="1" dirty="0" smtClean="0"/>
              <a:t>, </a:t>
            </a:r>
            <a:r>
              <a:rPr lang="en-US" sz="4200" i="1" dirty="0" err="1" smtClean="0"/>
              <a:t>Bdq</a:t>
            </a:r>
            <a:r>
              <a:rPr lang="en-US" sz="4200" i="1" dirty="0" smtClean="0"/>
              <a:t>; </a:t>
            </a:r>
            <a:r>
              <a:rPr lang="en-US" sz="4200" i="1" dirty="0" err="1" smtClean="0"/>
              <a:t>Dlm</a:t>
            </a:r>
            <a:r>
              <a:rPr lang="en-US" sz="4200" i="1" dirty="0" smtClean="0"/>
              <a:t> </a:t>
            </a:r>
          </a:p>
          <a:p>
            <a:pPr marL="0" indent="0">
              <a:buNone/>
            </a:pPr>
            <a:r>
              <a:rPr lang="en-US" sz="4200" dirty="0" smtClean="0"/>
              <a:t>-</a:t>
            </a:r>
            <a:r>
              <a:rPr lang="en-US" sz="4200" i="1" dirty="0" err="1" smtClean="0"/>
              <a:t>Նոր</a:t>
            </a:r>
            <a:r>
              <a:rPr lang="en-US" sz="4200" i="1" dirty="0" smtClean="0"/>
              <a:t> </a:t>
            </a:r>
            <a:r>
              <a:rPr lang="en-US" sz="4200" i="1" dirty="0" err="1"/>
              <a:t>դեղերի</a:t>
            </a:r>
            <a:r>
              <a:rPr lang="en-US" sz="4200" i="1" dirty="0"/>
              <a:t>  </a:t>
            </a:r>
            <a:r>
              <a:rPr lang="en-US" sz="4200" i="1" dirty="0" err="1"/>
              <a:t>գրանցում</a:t>
            </a:r>
            <a:r>
              <a:rPr lang="en-US" sz="4200" i="1" dirty="0"/>
              <a:t> –  </a:t>
            </a:r>
            <a:r>
              <a:rPr lang="en-US" sz="4200" i="1" dirty="0" smtClean="0"/>
              <a:t> </a:t>
            </a:r>
            <a:r>
              <a:rPr lang="en-US" sz="4200" i="1" dirty="0" err="1" smtClean="0"/>
              <a:t>գրանցված</a:t>
            </a:r>
            <a:r>
              <a:rPr lang="en-US" sz="4200" i="1" dirty="0" smtClean="0"/>
              <a:t> </a:t>
            </a:r>
            <a:r>
              <a:rPr lang="en-US" sz="4200" i="1" dirty="0" err="1" smtClean="0"/>
              <a:t>չեն</a:t>
            </a:r>
            <a:r>
              <a:rPr lang="en-US" sz="4200" i="1" dirty="0" smtClean="0"/>
              <a:t> </a:t>
            </a:r>
            <a:r>
              <a:rPr lang="en-US" sz="4200" i="1" dirty="0"/>
              <a:t> </a:t>
            </a:r>
            <a:r>
              <a:rPr lang="en-US" sz="4200" i="1" dirty="0" err="1" smtClean="0"/>
              <a:t>Pto;Cfz</a:t>
            </a:r>
            <a:r>
              <a:rPr lang="en-US" sz="4200" i="1" dirty="0" smtClean="0"/>
              <a:t>; </a:t>
            </a:r>
            <a:r>
              <a:rPr lang="en-US" sz="4200" i="1" dirty="0" err="1" smtClean="0"/>
              <a:t>Dlm</a:t>
            </a:r>
            <a:r>
              <a:rPr lang="en-US" sz="4200" i="1" dirty="0" smtClean="0"/>
              <a:t> ;</a:t>
            </a:r>
          </a:p>
          <a:p>
            <a:pPr marL="0" indent="0">
              <a:buNone/>
            </a:pPr>
            <a:r>
              <a:rPr lang="en-US" sz="4200" dirty="0" smtClean="0"/>
              <a:t>       </a:t>
            </a:r>
            <a:r>
              <a:rPr lang="en-US" sz="4200" dirty="0" err="1" smtClean="0"/>
              <a:t>Bdq</a:t>
            </a:r>
            <a:r>
              <a:rPr lang="en-US" sz="4200" dirty="0" smtClean="0"/>
              <a:t>  </a:t>
            </a:r>
            <a:r>
              <a:rPr lang="en-US" sz="4200" dirty="0" err="1" smtClean="0"/>
              <a:t>գրանցված</a:t>
            </a:r>
            <a:r>
              <a:rPr lang="en-US" sz="4200" dirty="0" smtClean="0"/>
              <a:t> է -</a:t>
            </a:r>
            <a:r>
              <a:rPr lang="en-US" sz="4200" dirty="0" err="1" smtClean="0"/>
              <a:t>ապրիլ</a:t>
            </a:r>
            <a:r>
              <a:rPr lang="en-US" sz="4200" dirty="0" smtClean="0"/>
              <a:t>  </a:t>
            </a:r>
            <a:r>
              <a:rPr lang="en-US" sz="4200" dirty="0"/>
              <a:t>2015  </a:t>
            </a:r>
            <a:r>
              <a:rPr lang="en-US" sz="4200" dirty="0" smtClean="0"/>
              <a:t>(</a:t>
            </a:r>
            <a:r>
              <a:rPr lang="en-US" sz="4200" dirty="0" err="1" smtClean="0"/>
              <a:t>Ֆարմ</a:t>
            </a:r>
            <a:r>
              <a:rPr lang="en-US" sz="4200" dirty="0" smtClean="0"/>
              <a:t>  </a:t>
            </a:r>
            <a:r>
              <a:rPr lang="en-US" sz="4200" dirty="0" err="1"/>
              <a:t>ստանդարտ</a:t>
            </a:r>
            <a:r>
              <a:rPr lang="en-US" sz="4200" dirty="0"/>
              <a:t> </a:t>
            </a:r>
            <a:r>
              <a:rPr lang="en-US" sz="4200" dirty="0" smtClean="0"/>
              <a:t>՛՛ՌԴ), </a:t>
            </a:r>
          </a:p>
          <a:p>
            <a:pPr marL="0" indent="0">
              <a:buNone/>
            </a:pPr>
            <a:r>
              <a:rPr lang="en-US" sz="4200" dirty="0"/>
              <a:t>-</a:t>
            </a:r>
            <a:r>
              <a:rPr lang="hy-AM" sz="4200" i="1" dirty="0" smtClean="0"/>
              <a:t>ՏԲ </a:t>
            </a:r>
            <a:r>
              <a:rPr lang="hy-AM" sz="4200" i="1" dirty="0"/>
              <a:t>դեղորայքի համար անհրաժեշտ արագացված </a:t>
            </a:r>
            <a:r>
              <a:rPr lang="hy-AM" sz="4200" i="1" dirty="0" smtClean="0"/>
              <a:t>գրանցում</a:t>
            </a:r>
            <a:r>
              <a:rPr lang="en-US" sz="4200" i="1" dirty="0" smtClean="0"/>
              <a:t>- </a:t>
            </a:r>
            <a:r>
              <a:rPr lang="en-US" sz="4200" i="1" dirty="0" err="1" smtClean="0"/>
              <a:t>առկա</a:t>
            </a:r>
            <a:r>
              <a:rPr lang="en-US" sz="4200" i="1" dirty="0" smtClean="0"/>
              <a:t> է ՀՀ-</a:t>
            </a:r>
            <a:r>
              <a:rPr lang="en-US" sz="4200" i="1" dirty="0" err="1" smtClean="0"/>
              <a:t>ում</a:t>
            </a:r>
            <a:r>
              <a:rPr lang="en-US" sz="4200" i="1" dirty="0" smtClean="0"/>
              <a:t>  </a:t>
            </a:r>
            <a:r>
              <a:rPr lang="hy-AM" sz="4200" i="1" dirty="0" smtClean="0"/>
              <a:t> </a:t>
            </a:r>
            <a:endParaRPr lang="en-US" sz="4200" i="1" dirty="0" smtClean="0"/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 </a:t>
            </a:r>
            <a:endParaRPr lang="en-US" sz="3800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4" descr="D:\Users\MSF Armenia\Armenia 2012-2015\00 Mission management\02 Operational Decision\021 MAP\MAP 2015\msf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33375"/>
            <a:ext cx="1257300" cy="64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472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>
                <a:solidFill>
                  <a:srgbClr val="6B6BCF"/>
                </a:solidFill>
              </a:rPr>
              <a:t>  ՏԲ   </a:t>
            </a:r>
            <a:r>
              <a:rPr lang="en-US" sz="2900" b="1" dirty="0" err="1">
                <a:solidFill>
                  <a:srgbClr val="6B6BCF"/>
                </a:solidFill>
              </a:rPr>
              <a:t>կառավարման</a:t>
            </a:r>
            <a:r>
              <a:rPr lang="en-US" sz="2900" b="1" dirty="0">
                <a:solidFill>
                  <a:srgbClr val="6B6BCF"/>
                </a:solidFill>
              </a:rPr>
              <a:t/>
            </a:r>
            <a:br>
              <a:rPr lang="en-US" sz="2900" b="1" dirty="0">
                <a:solidFill>
                  <a:srgbClr val="6B6BCF"/>
                </a:solidFill>
              </a:rPr>
            </a:br>
            <a:r>
              <a:rPr lang="en-US" sz="2900" b="1" dirty="0" err="1">
                <a:solidFill>
                  <a:srgbClr val="6B6BCF"/>
                </a:solidFill>
              </a:rPr>
              <a:t>գլոբալ</a:t>
            </a:r>
            <a:r>
              <a:rPr lang="en-US" sz="2900" b="1" dirty="0">
                <a:solidFill>
                  <a:srgbClr val="6B6BCF"/>
                </a:solidFill>
              </a:rPr>
              <a:t> </a:t>
            </a:r>
            <a:r>
              <a:rPr lang="en-US" sz="2900" b="1" dirty="0" err="1">
                <a:solidFill>
                  <a:srgbClr val="6B6BCF"/>
                </a:solidFill>
              </a:rPr>
              <a:t>խնդիրներ</a:t>
            </a:r>
            <a:r>
              <a:rPr lang="en-US" sz="2900" b="1" dirty="0">
                <a:solidFill>
                  <a:srgbClr val="6B6BCF"/>
                </a:solidFill>
              </a:rPr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b="1" dirty="0" smtClean="0"/>
              <a:t>ՏԲ </a:t>
            </a:r>
            <a:r>
              <a:rPr lang="en-US" sz="2000" b="1" dirty="0" err="1" smtClean="0"/>
              <a:t>դեղերի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գլոբալ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հասանելիության</a:t>
            </a:r>
            <a:r>
              <a:rPr lang="en-US" sz="2000" b="1" dirty="0" smtClean="0"/>
              <a:t> –  </a:t>
            </a:r>
            <a:r>
              <a:rPr lang="en-US" sz="2000" b="1" dirty="0" err="1" smtClean="0"/>
              <a:t>նոր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դեղերի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գների</a:t>
            </a:r>
            <a:r>
              <a:rPr lang="en-US" sz="2000" b="1" dirty="0" smtClean="0"/>
              <a:t> 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dirty="0" smtClean="0"/>
              <a:t>BDQ Janssen -900 </a:t>
            </a:r>
            <a:r>
              <a:rPr lang="fr-FR" sz="1800" i="1" dirty="0" smtClean="0"/>
              <a:t>US$/ՀՀ  </a:t>
            </a:r>
            <a:r>
              <a:rPr lang="fr-FR" sz="1800" i="1" dirty="0" err="1"/>
              <a:t>նվիրատվության</a:t>
            </a:r>
            <a:r>
              <a:rPr lang="fr-FR" sz="1800" i="1" dirty="0"/>
              <a:t> </a:t>
            </a:r>
            <a:r>
              <a:rPr lang="fr-FR" sz="1800" i="1" dirty="0" err="1"/>
              <a:t>ծրագիր</a:t>
            </a:r>
            <a:r>
              <a:rPr lang="fr-FR" sz="1800" i="1" dirty="0"/>
              <a:t>  4  </a:t>
            </a:r>
            <a:r>
              <a:rPr lang="fr-FR" sz="1800" i="1" dirty="0" err="1"/>
              <a:t>տարի</a:t>
            </a:r>
            <a:r>
              <a:rPr lang="fr-FR" sz="1800" i="1" dirty="0"/>
              <a:t> </a:t>
            </a:r>
            <a:r>
              <a:rPr lang="fr-FR" sz="1800" i="1" u="sng" dirty="0" err="1" smtClean="0"/>
              <a:t>Pharmstandard</a:t>
            </a:r>
            <a:r>
              <a:rPr lang="fr-FR" sz="1800" i="1" u="sng" dirty="0" smtClean="0"/>
              <a:t>  ՌԴ  </a:t>
            </a:r>
            <a:r>
              <a:rPr lang="fr-FR" sz="1800" i="1" u="sng" dirty="0"/>
              <a:t>-</a:t>
            </a:r>
            <a:r>
              <a:rPr lang="fr-FR" sz="1800" i="1" dirty="0" smtClean="0"/>
              <a:t>US</a:t>
            </a:r>
            <a:r>
              <a:rPr lang="fr-FR" sz="1800" i="1" dirty="0"/>
              <a:t>$ 225 (</a:t>
            </a:r>
            <a:r>
              <a:rPr lang="fr-FR" sz="1800" i="1" u="sng" dirty="0"/>
              <a:t>ԱՊՀ </a:t>
            </a:r>
            <a:r>
              <a:rPr lang="fr-FR" sz="1800" i="1" u="sng" dirty="0" err="1" smtClean="0"/>
              <a:t>երկրներ</a:t>
            </a:r>
            <a:r>
              <a:rPr lang="fr-FR" sz="1800" i="1" u="sng" dirty="0" smtClean="0"/>
              <a:t>)/</a:t>
            </a:r>
            <a:r>
              <a:rPr lang="fr-FR" sz="1800" i="1" dirty="0" smtClean="0"/>
              <a:t>US</a:t>
            </a:r>
            <a:r>
              <a:rPr lang="fr-FR" sz="1800" i="1" dirty="0"/>
              <a:t>$ 283 (ՌԴ  </a:t>
            </a:r>
            <a:r>
              <a:rPr lang="fr-FR" sz="1800" i="1" dirty="0" err="1"/>
              <a:t>համար</a:t>
            </a:r>
            <a:r>
              <a:rPr lang="fr-FR" sz="1800" i="1" dirty="0"/>
              <a:t> </a:t>
            </a:r>
            <a:r>
              <a:rPr lang="fr-FR" sz="1800" i="1" dirty="0" err="1" smtClean="0"/>
              <a:t>միայն</a:t>
            </a:r>
            <a:r>
              <a:rPr lang="fr-FR" sz="1800" i="1" dirty="0" smtClean="0"/>
              <a:t>)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sz="1800" i="1" dirty="0" smtClean="0"/>
              <a:t>DLM – </a:t>
            </a:r>
            <a:r>
              <a:rPr lang="fr-FR" sz="1800" i="1" dirty="0" err="1" smtClean="0"/>
              <a:t>Otsuka</a:t>
            </a:r>
            <a:r>
              <a:rPr lang="fr-FR" sz="1800" i="1" dirty="0" smtClean="0"/>
              <a:t>  - 1720 </a:t>
            </a:r>
            <a:r>
              <a:rPr lang="fr-FR" sz="1800" i="1" dirty="0"/>
              <a:t>US$ /</a:t>
            </a:r>
            <a:r>
              <a:rPr lang="fr-FR" sz="1800" i="1" dirty="0" smtClean="0"/>
              <a:t>MSF   </a:t>
            </a:r>
            <a:r>
              <a:rPr lang="fr-FR" sz="1800" i="1" dirty="0" err="1" smtClean="0"/>
              <a:t>ադվոկացիա</a:t>
            </a:r>
            <a:r>
              <a:rPr lang="fr-FR" sz="1800" i="1" dirty="0" smtClean="0"/>
              <a:t> – </a:t>
            </a:r>
            <a:r>
              <a:rPr lang="fr-FR" sz="1800" i="1" dirty="0" err="1" smtClean="0"/>
              <a:t>հանարավոր</a:t>
            </a:r>
            <a:r>
              <a:rPr lang="fr-FR" sz="1800" i="1" dirty="0" smtClean="0"/>
              <a:t> 500</a:t>
            </a:r>
            <a:r>
              <a:rPr lang="fr-FR" sz="1800" i="1" dirty="0"/>
              <a:t> US$ </a:t>
            </a:r>
            <a:endParaRPr lang="fr-FR" sz="1800" i="1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sz="1800" i="1" dirty="0" err="1" smtClean="0"/>
              <a:t>Lzd</a:t>
            </a:r>
            <a:r>
              <a:rPr lang="fr-FR" sz="1800" i="1" dirty="0" smtClean="0"/>
              <a:t>   &amp; </a:t>
            </a:r>
            <a:r>
              <a:rPr lang="fr-FR" sz="1800" i="1" dirty="0" err="1" smtClean="0"/>
              <a:t>Imp</a:t>
            </a:r>
            <a:r>
              <a:rPr lang="fr-FR" sz="1800" i="1" dirty="0" smtClean="0"/>
              <a:t> –   1  </a:t>
            </a:r>
            <a:r>
              <a:rPr lang="fr-FR" sz="1800" i="1" dirty="0" err="1" smtClean="0"/>
              <a:t>միավոր</a:t>
            </a:r>
            <a:r>
              <a:rPr lang="fr-FR" sz="1800" i="1" dirty="0" smtClean="0"/>
              <a:t> - 5 </a:t>
            </a:r>
            <a:r>
              <a:rPr lang="fr-FR" sz="1800" i="1" dirty="0"/>
              <a:t>US$ </a:t>
            </a:r>
            <a:r>
              <a:rPr lang="fr-FR" sz="1800" i="1" dirty="0" smtClean="0"/>
              <a:t>  </a:t>
            </a:r>
            <a:r>
              <a:rPr lang="fr-FR" sz="1800" i="1" dirty="0" err="1" smtClean="0"/>
              <a:t>շրջանակներում</a:t>
            </a:r>
            <a:endParaRPr lang="fr-FR" sz="1800" i="1" dirty="0" smtClean="0"/>
          </a:p>
          <a:p>
            <a:pPr marL="0" indent="0">
              <a:spcBef>
                <a:spcPts val="0"/>
              </a:spcBef>
              <a:buNone/>
              <a:defRPr/>
            </a:pPr>
            <a:endParaRPr lang="fr-FR" sz="1800" i="1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sz="1800" i="1" dirty="0"/>
              <a:t> </a:t>
            </a:r>
            <a:r>
              <a:rPr lang="fr-FR" sz="1800" i="1" dirty="0" err="1" smtClean="0"/>
              <a:t>Բուժումը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դեռևս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երկարատև</a:t>
            </a:r>
            <a:r>
              <a:rPr lang="fr-FR" sz="1800" i="1" dirty="0" smtClean="0"/>
              <a:t> է –  20-24  </a:t>
            </a:r>
            <a:r>
              <a:rPr lang="fr-FR" sz="1800" i="1" dirty="0" err="1" smtClean="0"/>
              <a:t>ամիս</a:t>
            </a:r>
            <a:r>
              <a:rPr lang="fr-FR" sz="1800" i="1" dirty="0" smtClean="0"/>
              <a:t> ,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sz="1800" i="1" dirty="0" smtClean="0"/>
              <a:t>-</a:t>
            </a:r>
            <a:r>
              <a:rPr lang="fr-FR" sz="1800" i="1" dirty="0" err="1" smtClean="0"/>
              <a:t>նոր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կարճատև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ռեժմներ</a:t>
            </a:r>
            <a:r>
              <a:rPr lang="fr-FR" sz="1800" i="1" dirty="0" smtClean="0"/>
              <a:t> – </a:t>
            </a:r>
            <a:r>
              <a:rPr lang="fr-FR" sz="1800" i="1" dirty="0" err="1" smtClean="0"/>
              <a:t>կլինիկան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փորձարկումներ</a:t>
            </a:r>
            <a:r>
              <a:rPr lang="fr-FR" sz="1800" i="1" dirty="0" smtClean="0"/>
              <a:t> – </a:t>
            </a:r>
            <a:r>
              <a:rPr lang="fr-FR" sz="1800" i="1" dirty="0" err="1" smtClean="0"/>
              <a:t>արդյունքներ</a:t>
            </a:r>
            <a:r>
              <a:rPr lang="fr-FR" sz="1800" i="1" dirty="0" smtClean="0"/>
              <a:t> - 4-5 </a:t>
            </a:r>
            <a:r>
              <a:rPr lang="fr-FR" sz="1800" i="1" dirty="0" err="1" smtClean="0"/>
              <a:t>տարի</a:t>
            </a:r>
            <a:r>
              <a:rPr lang="fr-FR" sz="1800" i="1" dirty="0" smtClean="0"/>
              <a:t>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sz="1800" i="1" dirty="0" smtClean="0"/>
              <a:t>- </a:t>
            </a:r>
            <a:r>
              <a:rPr lang="en-US" sz="1800" i="1" dirty="0" smtClean="0"/>
              <a:t>ա</a:t>
            </a:r>
            <a:r>
              <a:rPr lang="fr-FR" sz="1800" i="1" dirty="0" err="1" smtClean="0"/>
              <a:t>ռկա</a:t>
            </a:r>
            <a:r>
              <a:rPr lang="fr-FR" sz="1800" i="1" dirty="0" smtClean="0"/>
              <a:t>  ԲԴԿՏԲ </a:t>
            </a:r>
            <a:r>
              <a:rPr lang="fr-FR" sz="1800" i="1" dirty="0" err="1"/>
              <a:t>կարճատև</a:t>
            </a:r>
            <a:r>
              <a:rPr lang="fr-FR" sz="1800" i="1" dirty="0"/>
              <a:t> </a:t>
            </a:r>
            <a:r>
              <a:rPr lang="fr-FR" sz="1800" i="1" dirty="0" err="1"/>
              <a:t>ռեժմներ</a:t>
            </a:r>
            <a:r>
              <a:rPr lang="fr-FR" sz="1800" i="1" dirty="0"/>
              <a:t> </a:t>
            </a:r>
            <a:r>
              <a:rPr lang="fr-FR" sz="1800" i="1" dirty="0" smtClean="0"/>
              <a:t>–  12-15  </a:t>
            </a:r>
            <a:r>
              <a:rPr lang="fr-FR" sz="1800" i="1" dirty="0" err="1" smtClean="0"/>
              <a:t>ամիս</a:t>
            </a:r>
            <a:r>
              <a:rPr lang="fr-FR" sz="1800" i="1" dirty="0" smtClean="0"/>
              <a:t> , </a:t>
            </a:r>
            <a:r>
              <a:rPr lang="fr-FR" sz="1800" i="1" dirty="0" err="1" smtClean="0"/>
              <a:t>բազմաթիվ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նախապայմաններ</a:t>
            </a:r>
            <a:r>
              <a:rPr lang="fr-FR" sz="1800" i="1" dirty="0" smtClean="0"/>
              <a:t> , </a:t>
            </a:r>
            <a:r>
              <a:rPr lang="hy-AM" sz="1800" i="1" dirty="0" smtClean="0"/>
              <a:t>ներարկման </a:t>
            </a:r>
            <a:r>
              <a:rPr lang="fr-FR" sz="1800" i="1" dirty="0" err="1" smtClean="0"/>
              <a:t>դեղեր</a:t>
            </a:r>
            <a:r>
              <a:rPr lang="fr-FR" sz="1800" i="1" dirty="0" smtClean="0"/>
              <a:t> </a:t>
            </a:r>
            <a:r>
              <a:rPr lang="fr-FR" sz="1800" i="1" dirty="0" smtClean="0"/>
              <a:t>,   5-6  </a:t>
            </a:r>
            <a:r>
              <a:rPr lang="fr-FR" sz="1800" i="1" dirty="0" err="1" smtClean="0"/>
              <a:t>ներքին</a:t>
            </a:r>
            <a:r>
              <a:rPr lang="fr-FR" sz="1800" i="1" dirty="0" smtClean="0"/>
              <a:t>  </a:t>
            </a:r>
            <a:r>
              <a:rPr lang="fr-FR" sz="1800" i="1" dirty="0" err="1" smtClean="0"/>
              <a:t>ընդունման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դեղեր</a:t>
            </a:r>
            <a:r>
              <a:rPr lang="fr-FR" sz="1800" i="1" dirty="0" smtClean="0"/>
              <a:t>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r-FR" sz="1800" i="1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sz="1800" i="1" dirty="0" smtClean="0"/>
              <a:t>-ՀԿ </a:t>
            </a:r>
            <a:r>
              <a:rPr lang="fr-FR" sz="1800" i="1" dirty="0" err="1" smtClean="0"/>
              <a:t>նոր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ուղղորդում</a:t>
            </a:r>
            <a:r>
              <a:rPr lang="fr-FR" sz="1800" i="1" dirty="0" smtClean="0"/>
              <a:t>  - </a:t>
            </a:r>
            <a:r>
              <a:rPr lang="fr-FR" sz="1800" i="1" dirty="0" err="1" smtClean="0"/>
              <a:t>Cfz</a:t>
            </a:r>
            <a:r>
              <a:rPr lang="fr-FR" sz="1800" i="1" dirty="0" smtClean="0"/>
              <a:t> , </a:t>
            </a:r>
            <a:r>
              <a:rPr lang="fr-FR" sz="1800" i="1" dirty="0" err="1" smtClean="0"/>
              <a:t>Lzd</a:t>
            </a:r>
            <a:r>
              <a:rPr lang="fr-FR" sz="1800" i="1" dirty="0" smtClean="0"/>
              <a:t> , </a:t>
            </a:r>
            <a:r>
              <a:rPr lang="fr-FR" sz="1800" i="1" dirty="0" err="1" smtClean="0"/>
              <a:t>կիրառում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մանկական</a:t>
            </a:r>
            <a:r>
              <a:rPr lang="fr-FR" sz="1800" i="1" dirty="0" smtClean="0"/>
              <a:t>  ԲԴԿՏԲ  </a:t>
            </a:r>
            <a:r>
              <a:rPr lang="fr-FR" sz="1800" i="1" dirty="0" err="1" smtClean="0"/>
              <a:t>բուժում</a:t>
            </a:r>
            <a:r>
              <a:rPr lang="fr-FR" sz="1800" i="1" dirty="0" smtClean="0"/>
              <a:t>,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sz="1800" i="1" dirty="0"/>
              <a:t> </a:t>
            </a:r>
            <a:r>
              <a:rPr lang="fr-FR" sz="1800" i="1" dirty="0" smtClean="0"/>
              <a:t>    </a:t>
            </a:r>
            <a:r>
              <a:rPr lang="fr-FR" sz="1800" i="1" dirty="0" err="1" smtClean="0"/>
              <a:t>Cfz</a:t>
            </a:r>
            <a:r>
              <a:rPr lang="fr-FR" sz="1800" i="1" dirty="0" smtClean="0"/>
              <a:t> –  </a:t>
            </a:r>
            <a:r>
              <a:rPr lang="fr-FR" sz="1800" i="1" dirty="0" err="1" smtClean="0"/>
              <a:t>մանկական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դեղաձևի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բացակայություն</a:t>
            </a:r>
            <a:r>
              <a:rPr lang="fr-FR" sz="1800" i="1" dirty="0" smtClean="0"/>
              <a:t> ,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sz="1800" i="1" dirty="0"/>
              <a:t> </a:t>
            </a:r>
            <a:r>
              <a:rPr lang="fr-FR" sz="1800" i="1" dirty="0" smtClean="0"/>
              <a:t>    </a:t>
            </a:r>
            <a:r>
              <a:rPr lang="fr-FR" sz="1800" i="1" dirty="0" err="1" smtClean="0"/>
              <a:t>Lzd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օշարակ</a:t>
            </a:r>
            <a:r>
              <a:rPr lang="fr-FR" sz="1800" i="1" dirty="0" smtClean="0"/>
              <a:t> – </a:t>
            </a:r>
            <a:r>
              <a:rPr lang="fr-FR" sz="1800" i="1" dirty="0" err="1" smtClean="0"/>
              <a:t>բարձր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գին</a:t>
            </a:r>
            <a:r>
              <a:rPr lang="fr-FR" sz="1800" i="1" dirty="0" smtClean="0"/>
              <a:t> –   500 </a:t>
            </a:r>
            <a:r>
              <a:rPr lang="fr-FR" sz="1800" i="1" dirty="0"/>
              <a:t>US$</a:t>
            </a:r>
          </a:p>
        </p:txBody>
      </p:sp>
      <p:pic>
        <p:nvPicPr>
          <p:cNvPr id="4" name="Picture 4" descr="D:\Users\MSF Armenia\Armenia 2012-2015\00 Mission management\02 Operational Decision\021 MAP\MAP 2015\msf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257300" cy="64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131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1" y="228600"/>
            <a:ext cx="8523758" cy="968154"/>
          </a:xfrm>
        </p:spPr>
        <p:txBody>
          <a:bodyPr>
            <a:normAutofit/>
          </a:bodyPr>
          <a:lstStyle/>
          <a:p>
            <a:r>
              <a:rPr lang="en-US" sz="2900" b="1" dirty="0">
                <a:solidFill>
                  <a:srgbClr val="6B6BCF"/>
                </a:solidFill>
              </a:rPr>
              <a:t>ՏԲ </a:t>
            </a:r>
            <a:r>
              <a:rPr lang="en-US" sz="2900" b="1" dirty="0" err="1">
                <a:solidFill>
                  <a:srgbClr val="6B6BCF"/>
                </a:solidFill>
              </a:rPr>
              <a:t>բուժման</a:t>
            </a:r>
            <a:r>
              <a:rPr lang="en-US" sz="2900" b="1" dirty="0">
                <a:solidFill>
                  <a:srgbClr val="6B6BCF"/>
                </a:solidFill>
              </a:rPr>
              <a:t>  </a:t>
            </a:r>
            <a:r>
              <a:rPr lang="en-US" sz="2900" b="1" dirty="0" err="1">
                <a:solidFill>
                  <a:srgbClr val="6B6BCF"/>
                </a:solidFill>
              </a:rPr>
              <a:t>նպատակները</a:t>
            </a:r>
            <a:r>
              <a:rPr lang="en-US" sz="2900" b="1" dirty="0">
                <a:solidFill>
                  <a:srgbClr val="6B6BCF"/>
                </a:solidFill>
              </a:rPr>
              <a:t> </a:t>
            </a:r>
            <a:endParaRPr lang="ru-RU" altLang="en-US" sz="2900" b="1" dirty="0">
              <a:solidFill>
                <a:srgbClr val="6B6BCF"/>
              </a:solidFill>
            </a:endParaRPr>
          </a:p>
        </p:txBody>
      </p:sp>
      <p:sp>
        <p:nvSpPr>
          <p:cNvPr id="11267" name="Rectangle 9"/>
          <p:cNvSpPr>
            <a:spLocks noChangeArrowheads="1"/>
          </p:cNvSpPr>
          <p:nvPr/>
        </p:nvSpPr>
        <p:spPr bwMode="auto">
          <a:xfrm>
            <a:off x="6102449" y="2019831"/>
            <a:ext cx="2850164" cy="1371307"/>
          </a:xfrm>
          <a:prstGeom prst="rect">
            <a:avLst/>
          </a:prstGeom>
          <a:solidFill>
            <a:schemeClr val="tx2">
              <a:lumMod val="20000"/>
              <a:lumOff val="80000"/>
              <a:alpha val="6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None/>
            </a:pPr>
            <a:r>
              <a:rPr lang="hy-AM" sz="1800" dirty="0"/>
              <a:t>Կանխել մահ</a:t>
            </a:r>
            <a:r>
              <a:rPr lang="en-US" sz="1800" dirty="0"/>
              <a:t>ը</a:t>
            </a:r>
            <a:r>
              <a:rPr lang="hy-AM" sz="1800" dirty="0"/>
              <a:t> ակտիվ </a:t>
            </a:r>
            <a:r>
              <a:rPr lang="en-US" sz="1800" dirty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ՏԲ </a:t>
            </a:r>
            <a:r>
              <a:rPr lang="en-US" sz="1800" dirty="0"/>
              <a:t>–</a:t>
            </a:r>
            <a:r>
              <a:rPr lang="en-US" sz="1800" dirty="0" err="1"/>
              <a:t>ից</a:t>
            </a:r>
            <a:r>
              <a:rPr lang="en-US" sz="1800" dirty="0"/>
              <a:t> </a:t>
            </a:r>
            <a:r>
              <a:rPr lang="hy-AM" sz="1800" dirty="0"/>
              <a:t> </a:t>
            </a:r>
            <a:r>
              <a:rPr lang="en-US" sz="1800" dirty="0" smtClean="0"/>
              <a:t>և </a:t>
            </a:r>
          </a:p>
          <a:p>
            <a:pPr>
              <a:buNone/>
            </a:pPr>
            <a:r>
              <a:rPr lang="hy-AM" sz="1800" dirty="0" smtClean="0"/>
              <a:t>հետ</a:t>
            </a:r>
            <a:r>
              <a:rPr lang="en-US" sz="1800" dirty="0"/>
              <a:t>և</a:t>
            </a:r>
            <a:r>
              <a:rPr lang="hy-AM" sz="1800" dirty="0"/>
              <a:t>անքներից</a:t>
            </a:r>
            <a:endParaRPr lang="en-US" sz="1800" dirty="0"/>
          </a:p>
        </p:txBody>
      </p:sp>
      <p:sp>
        <p:nvSpPr>
          <p:cNvPr id="11268" name="Rectangle 10"/>
          <p:cNvSpPr>
            <a:spLocks noChangeArrowheads="1"/>
          </p:cNvSpPr>
          <p:nvPr/>
        </p:nvSpPr>
        <p:spPr bwMode="auto">
          <a:xfrm>
            <a:off x="5714999" y="3657600"/>
            <a:ext cx="3237613" cy="1202829"/>
          </a:xfrm>
          <a:prstGeom prst="rect">
            <a:avLst/>
          </a:prstGeom>
          <a:solidFill>
            <a:schemeClr val="tx2">
              <a:alpha val="62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n-US" sz="1800" dirty="0"/>
              <a:t>Ն</a:t>
            </a:r>
            <a:r>
              <a:rPr lang="hy-AM" sz="1800" dirty="0" smtClean="0"/>
              <a:t>վազեցնել </a:t>
            </a:r>
            <a:r>
              <a:rPr lang="en-US" sz="1800" dirty="0" smtClean="0"/>
              <a:t> ՏԲ </a:t>
            </a:r>
            <a:r>
              <a:rPr lang="en-US" sz="1800" dirty="0" err="1"/>
              <a:t>վարակի</a:t>
            </a:r>
            <a:r>
              <a:rPr lang="en-US" sz="1800" dirty="0"/>
              <a:t> </a:t>
            </a:r>
            <a:endParaRPr lang="en-US" sz="1800" dirty="0" smtClean="0"/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n-US" sz="1800" dirty="0" err="1" smtClean="0"/>
              <a:t>փոխանցումը</a:t>
            </a:r>
            <a:r>
              <a:rPr lang="en-US" sz="1800" dirty="0" smtClean="0"/>
              <a:t> </a:t>
            </a:r>
            <a:endParaRPr lang="ru-RU" altLang="en-US" sz="1800" dirty="0"/>
          </a:p>
        </p:txBody>
      </p:sp>
      <p:sp>
        <p:nvSpPr>
          <p:cNvPr id="11269" name="Line 11"/>
          <p:cNvSpPr>
            <a:spLocks noChangeShapeType="1"/>
          </p:cNvSpPr>
          <p:nvPr/>
        </p:nvSpPr>
        <p:spPr bwMode="auto">
          <a:xfrm flipH="1">
            <a:off x="4445527" y="1104503"/>
            <a:ext cx="40970" cy="1022109"/>
          </a:xfrm>
          <a:prstGeom prst="line">
            <a:avLst/>
          </a:prstGeom>
          <a:noFill/>
          <a:ln w="41275">
            <a:solidFill>
              <a:schemeClr val="accent6">
                <a:lumMod val="75000"/>
              </a:schemeClr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70" name="Line 12"/>
          <p:cNvSpPr>
            <a:spLocks noChangeShapeType="1"/>
          </p:cNvSpPr>
          <p:nvPr/>
        </p:nvSpPr>
        <p:spPr bwMode="auto">
          <a:xfrm>
            <a:off x="6603302" y="978626"/>
            <a:ext cx="711898" cy="1046630"/>
          </a:xfrm>
          <a:prstGeom prst="line">
            <a:avLst/>
          </a:prstGeom>
          <a:noFill/>
          <a:ln w="41275">
            <a:solidFill>
              <a:schemeClr val="accent6">
                <a:lumMod val="75000"/>
              </a:schemeClr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3361532" y="2019830"/>
            <a:ext cx="2505868" cy="1371307"/>
          </a:xfrm>
          <a:prstGeom prst="rect">
            <a:avLst/>
          </a:prstGeom>
          <a:solidFill>
            <a:schemeClr val="accent3">
              <a:lumMod val="60000"/>
              <a:lumOff val="40000"/>
              <a:alpha val="68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None/>
            </a:pPr>
            <a:r>
              <a:rPr lang="hy-AM" sz="1800" dirty="0" smtClean="0"/>
              <a:t>Կանխե</a:t>
            </a:r>
            <a:r>
              <a:rPr lang="en-US" sz="1800" dirty="0" smtClean="0"/>
              <a:t>լ</a:t>
            </a:r>
            <a:r>
              <a:rPr lang="hy-AM" sz="1800" dirty="0" smtClean="0"/>
              <a:t> </a:t>
            </a:r>
            <a:r>
              <a:rPr lang="en-US" sz="1800" dirty="0" err="1"/>
              <a:t>երկրորդային</a:t>
            </a:r>
            <a:r>
              <a:rPr lang="en-US" sz="1800" dirty="0"/>
              <a:t> </a:t>
            </a: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դեղակայունության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err="1" smtClean="0"/>
              <a:t>զարգացումը</a:t>
            </a:r>
            <a:r>
              <a:rPr lang="en-US" sz="1800" dirty="0" smtClean="0"/>
              <a:t> </a:t>
            </a:r>
            <a:r>
              <a:rPr lang="hy-AM" sz="1800" dirty="0" smtClean="0"/>
              <a:t> </a:t>
            </a:r>
            <a:endParaRPr lang="en-US" sz="1800" dirty="0"/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367791" y="2025256"/>
            <a:ext cx="2712981" cy="993333"/>
          </a:xfrm>
          <a:prstGeom prst="rect">
            <a:avLst/>
          </a:prstGeom>
          <a:solidFill>
            <a:schemeClr val="tx2">
              <a:lumMod val="60000"/>
              <a:lumOff val="40000"/>
              <a:alpha val="6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None/>
            </a:pPr>
            <a:r>
              <a:rPr lang="en-US" sz="2000" dirty="0" smtClean="0"/>
              <a:t>    </a:t>
            </a:r>
            <a:r>
              <a:rPr lang="en-US" sz="1800" dirty="0" err="1" smtClean="0"/>
              <a:t>Բուժել</a:t>
            </a:r>
            <a:r>
              <a:rPr lang="en-US" sz="1800" dirty="0" smtClean="0"/>
              <a:t>  </a:t>
            </a:r>
            <a:r>
              <a:rPr lang="en-US" sz="1800" dirty="0"/>
              <a:t>ՏԲ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</a:t>
            </a:r>
            <a:r>
              <a:rPr lang="en-US" sz="1800" dirty="0" err="1" smtClean="0"/>
              <a:t>հիվանդներին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1273" name="Line 12"/>
          <p:cNvSpPr>
            <a:spLocks noChangeShapeType="1"/>
          </p:cNvSpPr>
          <p:nvPr/>
        </p:nvSpPr>
        <p:spPr bwMode="auto">
          <a:xfrm>
            <a:off x="5199482" y="1163978"/>
            <a:ext cx="1419292" cy="2460847"/>
          </a:xfrm>
          <a:prstGeom prst="line">
            <a:avLst/>
          </a:prstGeom>
          <a:noFill/>
          <a:ln w="41275">
            <a:solidFill>
              <a:schemeClr val="accent6">
                <a:lumMod val="75000"/>
              </a:schemeClr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74" name="Line 12"/>
          <p:cNvSpPr>
            <a:spLocks noChangeShapeType="1"/>
          </p:cNvSpPr>
          <p:nvPr/>
        </p:nvSpPr>
        <p:spPr bwMode="auto">
          <a:xfrm flipH="1">
            <a:off x="1573553" y="1196753"/>
            <a:ext cx="933116" cy="989553"/>
          </a:xfrm>
          <a:prstGeom prst="line">
            <a:avLst/>
          </a:prstGeom>
          <a:noFill/>
          <a:ln w="41275">
            <a:solidFill>
              <a:schemeClr val="accent6">
                <a:lumMod val="75000"/>
              </a:schemeClr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2400300" y="1104503"/>
            <a:ext cx="1409700" cy="2537084"/>
          </a:xfrm>
          <a:prstGeom prst="line">
            <a:avLst/>
          </a:prstGeom>
          <a:noFill/>
          <a:ln w="41275">
            <a:solidFill>
              <a:schemeClr val="accent6">
                <a:lumMod val="75000"/>
              </a:schemeClr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3000" y="5181600"/>
            <a:ext cx="7142649" cy="1600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70C0"/>
                </a:solidFill>
              </a:rPr>
              <a:t>-</a:t>
            </a:r>
            <a:r>
              <a:rPr lang="en-US" sz="2000" dirty="0" err="1" smtClean="0">
                <a:solidFill>
                  <a:srgbClr val="C00000"/>
                </a:solidFill>
              </a:rPr>
              <a:t>վաղ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հայտնաբերում</a:t>
            </a:r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 -</a:t>
            </a:r>
            <a:r>
              <a:rPr lang="en-US" sz="2000" dirty="0" err="1" smtClean="0">
                <a:solidFill>
                  <a:srgbClr val="C00000"/>
                </a:solidFill>
              </a:rPr>
              <a:t>դեղակայունության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մոլեկուլյար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մեթոդների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կիրառում</a:t>
            </a:r>
            <a:r>
              <a:rPr lang="en-US" sz="2000" dirty="0" smtClean="0">
                <a:solidFill>
                  <a:srgbClr val="C00000"/>
                </a:solidFill>
              </a:rPr>
              <a:t>  </a:t>
            </a:r>
            <a:endParaRPr lang="en-US" sz="2000" dirty="0">
              <a:solidFill>
                <a:srgbClr val="C00000"/>
              </a:solidFill>
            </a:endParaRPr>
          </a:p>
          <a:p>
            <a:r>
              <a:rPr lang="en-US" sz="2000" dirty="0">
                <a:solidFill>
                  <a:srgbClr val="C00000"/>
                </a:solidFill>
              </a:rPr>
              <a:t> -</a:t>
            </a:r>
            <a:r>
              <a:rPr lang="en-US" sz="2000" dirty="0" err="1">
                <a:solidFill>
                  <a:srgbClr val="C00000"/>
                </a:solidFill>
              </a:rPr>
              <a:t>ադեկվատ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բուժման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ռեժիմներ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- </a:t>
            </a:r>
            <a:r>
              <a:rPr lang="en-US" sz="2000" dirty="0" err="1">
                <a:solidFill>
                  <a:srgbClr val="C00000"/>
                </a:solidFill>
              </a:rPr>
              <a:t>որակյալ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դեղորայք</a:t>
            </a:r>
            <a:r>
              <a:rPr lang="en-US" sz="2000" dirty="0">
                <a:solidFill>
                  <a:srgbClr val="C00000"/>
                </a:solidFill>
              </a:rPr>
              <a:t>  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38199" y="3657600"/>
            <a:ext cx="3200401" cy="12028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hy-AM" dirty="0">
                <a:solidFill>
                  <a:schemeClr val="tx1"/>
                </a:solidFill>
                <a:latin typeface="Tahoma" panose="020B0604030504040204" pitchFamily="34" charset="0"/>
              </a:rPr>
              <a:t>Կանխարգելել 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</a:rPr>
              <a:t>ՏԲ </a:t>
            </a:r>
            <a:r>
              <a:rPr lang="en-US" dirty="0" err="1" smtClean="0">
                <a:solidFill>
                  <a:schemeClr val="tx1"/>
                </a:solidFill>
                <a:latin typeface="Tahoma" panose="020B0604030504040204" pitchFamily="34" charset="0"/>
              </a:rPr>
              <a:t>կրկնահիվանդացությունը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</a:rPr>
              <a:t>  </a:t>
            </a:r>
            <a:endParaRPr lang="hy-AM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pic>
        <p:nvPicPr>
          <p:cNvPr id="15" name="Picture 4" descr="D:\Users\MSF Armenia\Armenia 2012-2015\00 Mission management\02 Operational Decision\021 MAP\MAP 2015\msf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33375"/>
            <a:ext cx="1257300" cy="64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790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457200" y="990600"/>
            <a:ext cx="8229600" cy="5867400"/>
            <a:chOff x="288" y="1008"/>
            <a:chExt cx="5184" cy="2768"/>
          </a:xfrm>
        </p:grpSpPr>
        <p:sp>
          <p:nvSpPr>
            <p:cNvPr id="2" name="Rectangle 3"/>
            <p:cNvSpPr>
              <a:spLocks noChangeArrowheads="1"/>
            </p:cNvSpPr>
            <p:nvPr/>
          </p:nvSpPr>
          <p:spPr bwMode="auto">
            <a:xfrm>
              <a:off x="288" y="1008"/>
              <a:ext cx="1367" cy="2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de-DE" b="1" dirty="0" smtClean="0">
                  <a:solidFill>
                    <a:srgbClr val="FFFFFF"/>
                  </a:solidFill>
                </a:rPr>
                <a:t>Խմբեր</a:t>
              </a:r>
              <a:endParaRPr lang="de-DE" b="1" dirty="0">
                <a:solidFill>
                  <a:srgbClr val="FFFFFF"/>
                </a:solidFill>
              </a:endParaRPr>
            </a:p>
          </p:txBody>
        </p:sp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1655" y="1008"/>
              <a:ext cx="3817" cy="2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de-DE" b="1" dirty="0" smtClean="0">
                  <a:solidFill>
                    <a:srgbClr val="FFFFFF"/>
                  </a:solidFill>
                </a:rPr>
                <a:t>Դեղեր</a:t>
              </a:r>
              <a:endParaRPr lang="de-DE" b="1" dirty="0">
                <a:solidFill>
                  <a:srgbClr val="FFFFFF"/>
                </a:solidFill>
              </a:endParaRPr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288" y="1242"/>
              <a:ext cx="1367" cy="403"/>
            </a:xfrm>
            <a:prstGeom prst="rect">
              <a:avLst/>
            </a:pr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de-DE" sz="1300" dirty="0" smtClean="0">
                  <a:solidFill>
                    <a:srgbClr val="000000"/>
                  </a:solidFill>
                </a:rPr>
                <a:t>Խումբ </a:t>
              </a:r>
              <a:r>
                <a:rPr lang="de-DE" sz="1300" dirty="0">
                  <a:solidFill>
                    <a:srgbClr val="000000"/>
                  </a:solidFill>
                </a:rPr>
                <a:t>1 </a:t>
              </a:r>
            </a:p>
            <a:p>
              <a:pPr eaLnBrk="1" hangingPunct="1"/>
              <a:r>
                <a:rPr lang="de-DE" sz="1300" b="1" dirty="0" smtClean="0">
                  <a:solidFill>
                    <a:srgbClr val="000000"/>
                  </a:solidFill>
                </a:rPr>
                <a:t>Առաջին շարքի ներքին ընդունման դեղորայք</a:t>
              </a:r>
              <a:endParaRPr lang="de-DE" sz="1300" b="1" dirty="0">
                <a:solidFill>
                  <a:srgbClr val="000000"/>
                </a:solidFill>
              </a:endParaRP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655" y="1242"/>
              <a:ext cx="3817" cy="403"/>
            </a:xfrm>
            <a:prstGeom prst="rect">
              <a:avLst/>
            </a:pr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de-DE" dirty="0">
                  <a:solidFill>
                    <a:srgbClr val="000000"/>
                  </a:solidFill>
                </a:rPr>
                <a:t>H  R  E  Z</a:t>
              </a: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88" y="1645"/>
              <a:ext cx="1367" cy="403"/>
            </a:xfrm>
            <a:prstGeom prst="rect">
              <a:avLst/>
            </a:prstGeom>
            <a:solidFill>
              <a:srgbClr val="E7E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de-DE" sz="1500" dirty="0" smtClean="0">
                  <a:solidFill>
                    <a:srgbClr val="000000"/>
                  </a:solidFill>
                </a:rPr>
                <a:t>Խումբ </a:t>
              </a:r>
              <a:r>
                <a:rPr lang="de-DE" sz="1500" dirty="0">
                  <a:solidFill>
                    <a:srgbClr val="000000"/>
                  </a:solidFill>
                </a:rPr>
                <a:t>2 </a:t>
              </a:r>
            </a:p>
            <a:p>
              <a:pPr eaLnBrk="1" hangingPunct="1"/>
              <a:r>
                <a:rPr lang="de-DE" sz="1500" b="1" dirty="0" smtClean="0">
                  <a:solidFill>
                    <a:srgbClr val="000000"/>
                  </a:solidFill>
                </a:rPr>
                <a:t>Ներարկման դեղորայք </a:t>
              </a:r>
              <a:endParaRPr lang="de-DE" sz="1500" b="1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1655" y="1645"/>
              <a:ext cx="3817" cy="403"/>
            </a:xfrm>
            <a:prstGeom prst="rect">
              <a:avLst/>
            </a:prstGeom>
            <a:solidFill>
              <a:srgbClr val="E7E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de-DE">
                  <a:solidFill>
                    <a:srgbClr val="000000"/>
                  </a:solidFill>
                </a:rPr>
                <a:t>S  Am  Km  Cm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88" y="2048"/>
              <a:ext cx="1367" cy="403"/>
            </a:xfrm>
            <a:prstGeom prst="rect">
              <a:avLst/>
            </a:pr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de-DE" sz="1500" dirty="0" smtClean="0">
                  <a:solidFill>
                    <a:srgbClr val="000000"/>
                  </a:solidFill>
                </a:rPr>
                <a:t>Խումբ 3</a:t>
              </a:r>
            </a:p>
            <a:p>
              <a:pPr eaLnBrk="1" hangingPunct="1"/>
              <a:r>
                <a:rPr lang="de-DE" sz="1500" b="1" dirty="0" smtClean="0">
                  <a:solidFill>
                    <a:srgbClr val="000000"/>
                  </a:solidFill>
                </a:rPr>
                <a:t>Ֆտորքինոլոններ</a:t>
              </a:r>
              <a:endParaRPr lang="de-DE" sz="1500" b="1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655" y="2048"/>
              <a:ext cx="3817" cy="403"/>
            </a:xfrm>
            <a:prstGeom prst="rect">
              <a:avLst/>
            </a:pr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de-DE">
                  <a:solidFill>
                    <a:srgbClr val="000000"/>
                  </a:solidFill>
                </a:rPr>
                <a:t>Ofx  Lfx  Mfx  Gfx</a:t>
              </a: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288" y="2451"/>
              <a:ext cx="1367" cy="576"/>
            </a:xfrm>
            <a:prstGeom prst="rect">
              <a:avLst/>
            </a:prstGeom>
            <a:solidFill>
              <a:srgbClr val="E7E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de-DE" sz="1500" dirty="0" smtClean="0">
                  <a:solidFill>
                    <a:srgbClr val="000000"/>
                  </a:solidFill>
                </a:rPr>
                <a:t>Խումբ </a:t>
              </a:r>
              <a:r>
                <a:rPr lang="de-DE" sz="1500" dirty="0">
                  <a:solidFill>
                    <a:srgbClr val="000000"/>
                  </a:solidFill>
                </a:rPr>
                <a:t>4</a:t>
              </a:r>
            </a:p>
            <a:p>
              <a:pPr eaLnBrk="1" hangingPunct="1"/>
              <a:r>
                <a:rPr lang="de-DE" sz="1500" b="1" dirty="0" smtClean="0">
                  <a:solidFill>
                    <a:srgbClr val="000000"/>
                  </a:solidFill>
                </a:rPr>
                <a:t>Ներքին ընդունման բակտերիոստատիկ երկրորդ շարքի դեղորայք  </a:t>
              </a:r>
              <a:endParaRPr lang="de-DE" sz="1500" b="1" dirty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655" y="2451"/>
              <a:ext cx="3817" cy="576"/>
            </a:xfrm>
            <a:prstGeom prst="rect">
              <a:avLst/>
            </a:prstGeom>
            <a:solidFill>
              <a:srgbClr val="E7E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de-DE">
                  <a:solidFill>
                    <a:srgbClr val="000000"/>
                  </a:solidFill>
                </a:rPr>
                <a:t>Cs  Eto  Pto  PAS PAS sodium  Trd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288" y="3027"/>
              <a:ext cx="1367" cy="749"/>
            </a:xfrm>
            <a:prstGeom prst="rect">
              <a:avLst/>
            </a:pr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de-DE" sz="1500" dirty="0" smtClean="0">
                  <a:solidFill>
                    <a:srgbClr val="000000"/>
                  </a:solidFill>
                </a:rPr>
                <a:t>Խումբ 5</a:t>
              </a:r>
              <a:endParaRPr lang="de-DE" sz="1500" dirty="0">
                <a:solidFill>
                  <a:srgbClr val="000000"/>
                </a:solidFill>
              </a:endParaRPr>
            </a:p>
            <a:p>
              <a:pPr eaLnBrk="1" hangingPunct="1"/>
              <a:r>
                <a:rPr lang="de-DE" sz="1500" b="1" dirty="0" smtClean="0">
                  <a:solidFill>
                    <a:srgbClr val="000000"/>
                  </a:solidFill>
                </a:rPr>
                <a:t>Չճշտված արդյունավետություն ունեցող  դեղեր և նոր դեղեր</a:t>
              </a:r>
              <a:endParaRPr lang="de-DE" sz="1500" b="1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1655" y="3027"/>
              <a:ext cx="3817" cy="749"/>
            </a:xfrm>
            <a:prstGeom prst="rect">
              <a:avLst/>
            </a:prstGeom>
            <a:solidFill>
              <a:srgbClr val="CBC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r>
                <a:rPr lang="de-DE" dirty="0">
                  <a:solidFill>
                    <a:srgbClr val="000000"/>
                  </a:solidFill>
                </a:rPr>
                <a:t>Bdq Dlm  Lzd Imp/Cln Mpm  Cfz Clr  Thz  </a:t>
              </a:r>
              <a:r>
                <a:rPr lang="de-DE" dirty="0" smtClean="0">
                  <a:solidFill>
                    <a:srgbClr val="000000"/>
                  </a:solidFill>
                </a:rPr>
                <a:t>Hբարձր դեղաչափով-  </a:t>
              </a:r>
              <a:r>
                <a:rPr lang="de-DE" dirty="0">
                  <a:solidFill>
                    <a:srgbClr val="000000"/>
                  </a:solidFill>
                </a:rPr>
                <a:t>Amx/Clv</a:t>
              </a:r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1655" y="1008"/>
              <a:ext cx="0" cy="2768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288" y="1242"/>
              <a:ext cx="5184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288" y="1645"/>
              <a:ext cx="5184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288" y="2048"/>
              <a:ext cx="5184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288" y="2451"/>
              <a:ext cx="5184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288" y="3027"/>
              <a:ext cx="5184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288" y="1008"/>
              <a:ext cx="0" cy="2768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5472" y="1008"/>
              <a:ext cx="0" cy="2768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288" y="1008"/>
              <a:ext cx="5184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>
              <a:off x="288" y="3776"/>
              <a:ext cx="5184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6105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57200" y="187325"/>
            <a:ext cx="8229600" cy="720725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0000"/>
          </a:bodyPr>
          <a:lstStyle/>
          <a:p>
            <a:pPr eaLnBrk="1" hangingPunct="1"/>
            <a:r>
              <a:rPr lang="de-DE" sz="3200" b="1" dirty="0" smtClean="0">
                <a:solidFill>
                  <a:srgbClr val="6B6BCF"/>
                </a:solidFill>
              </a:rPr>
              <a:t> </a:t>
            </a:r>
            <a:br>
              <a:rPr lang="de-DE" sz="3200" b="1" dirty="0" smtClean="0">
                <a:solidFill>
                  <a:srgbClr val="6B6BCF"/>
                </a:solidFill>
              </a:rPr>
            </a:br>
            <a:r>
              <a:rPr lang="de-DE" sz="3200" b="1" dirty="0" smtClean="0">
                <a:solidFill>
                  <a:srgbClr val="6B6BCF"/>
                </a:solidFill>
              </a:rPr>
              <a:t>ՏԲ դեղեր  և դասակարգում </a:t>
            </a:r>
            <a:br>
              <a:rPr lang="de-DE" sz="3200" b="1" dirty="0" smtClean="0">
                <a:solidFill>
                  <a:srgbClr val="6B6BCF"/>
                </a:solidFill>
              </a:rPr>
            </a:br>
            <a:r>
              <a:rPr lang="de-DE" sz="3200" b="1" dirty="0" smtClean="0">
                <a:solidFill>
                  <a:srgbClr val="6B6BCF"/>
                </a:solidFill>
              </a:rPr>
              <a:t> ԱՀԿ  դասակարգում</a:t>
            </a:r>
            <a:br>
              <a:rPr lang="de-DE" sz="3200" b="1" dirty="0" smtClean="0">
                <a:solidFill>
                  <a:srgbClr val="6B6BCF"/>
                </a:solidFill>
              </a:rPr>
            </a:br>
            <a:r>
              <a:rPr lang="de-DE" sz="3200" b="1" dirty="0" smtClean="0">
                <a:solidFill>
                  <a:srgbClr val="6B6BCF"/>
                </a:solidFill>
              </a:rPr>
              <a:t> </a:t>
            </a:r>
          </a:p>
        </p:txBody>
      </p:sp>
      <p:pic>
        <p:nvPicPr>
          <p:cNvPr id="26" name="Picture 4" descr="D:\Users\MSF Armenia\Armenia 2012-2015\00 Mission management\02 Operational Decision\021 MAP\MAP 2015\msf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33375"/>
            <a:ext cx="1257300" cy="64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0032588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74864"/>
            <a:ext cx="73279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294351"/>
              </p:ext>
            </p:extLst>
          </p:nvPr>
        </p:nvGraphicFramePr>
        <p:xfrm>
          <a:off x="647699" y="838200"/>
          <a:ext cx="7848602" cy="5877560"/>
        </p:xfrm>
        <a:graphic>
          <a:graphicData uri="http://schemas.openxmlformats.org/drawingml/2006/table">
            <a:tbl>
              <a:tblPr firstRow="1" bandRow="1"/>
              <a:tblGrid>
                <a:gridCol w="2057400"/>
                <a:gridCol w="457200"/>
                <a:gridCol w="3810000"/>
                <a:gridCol w="1524002"/>
              </a:tblGrid>
              <a:tr h="812800">
                <a:tc>
                  <a:txBody>
                    <a:bodyPr/>
                    <a:lstStyle/>
                    <a:p>
                      <a:endParaRPr lang="en-US" sz="1500" b="1" dirty="0" smtClean="0"/>
                    </a:p>
                    <a:p>
                      <a:r>
                        <a:rPr lang="hy-AM" sz="1500" b="1" dirty="0" smtClean="0"/>
                        <a:t>Ա</a:t>
                      </a:r>
                      <a:r>
                        <a:rPr lang="en-GB" sz="1500" b="1" dirty="0" smtClean="0"/>
                        <a:t>. Ֆտորքինոլոններ</a:t>
                      </a:r>
                      <a:r>
                        <a:rPr lang="en-GB" sz="1400" b="1" dirty="0" smtClean="0"/>
                        <a:t>2</a:t>
                      </a:r>
                      <a:endParaRPr lang="en-GB" sz="1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hy-AM" sz="1500" dirty="0" smtClean="0"/>
                        <a:t>Լ</a:t>
                      </a:r>
                      <a:r>
                        <a:rPr lang="en-GB" sz="1500" dirty="0" err="1" smtClean="0"/>
                        <a:t>ևոֆլոքսացին</a:t>
                      </a:r>
                      <a:endParaRPr lang="en-GB" sz="1500" dirty="0" smtClean="0"/>
                    </a:p>
                    <a:p>
                      <a:r>
                        <a:rPr lang="en-GB" sz="1500" dirty="0" err="1" smtClean="0"/>
                        <a:t>Մոքսիֆլոքսացին</a:t>
                      </a:r>
                      <a:endParaRPr lang="en-GB" sz="1500" dirty="0" smtClean="0"/>
                    </a:p>
                    <a:p>
                      <a:r>
                        <a:rPr lang="en-GB" sz="1500" dirty="0" err="1" smtClean="0"/>
                        <a:t>Գատիֆլոքսացին</a:t>
                      </a:r>
                      <a:endParaRPr lang="en-GB" sz="1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err="1" smtClean="0"/>
                        <a:t>Lfx</a:t>
                      </a:r>
                      <a:endParaRPr lang="en-GB" sz="1500" dirty="0" smtClean="0"/>
                    </a:p>
                    <a:p>
                      <a:r>
                        <a:rPr lang="en-GB" sz="1500" dirty="0" err="1" smtClean="0"/>
                        <a:t>Mfx</a:t>
                      </a:r>
                      <a:endParaRPr lang="en-GB" sz="1500" dirty="0" smtClean="0"/>
                    </a:p>
                    <a:p>
                      <a:r>
                        <a:rPr lang="en-GB" sz="1500" dirty="0" err="1" smtClean="0"/>
                        <a:t>Gfx</a:t>
                      </a:r>
                      <a:endParaRPr lang="en-GB" sz="1500" dirty="0" smtClean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GB" sz="1500" b="1" dirty="0" smtClean="0"/>
                        <a:t>Բ. </a:t>
                      </a:r>
                      <a:r>
                        <a:rPr lang="en-GB" sz="1500" b="1" dirty="0" err="1" smtClean="0"/>
                        <a:t>Երկրորդ</a:t>
                      </a:r>
                      <a:r>
                        <a:rPr lang="en-GB" sz="1500" b="1" dirty="0" smtClean="0"/>
                        <a:t> </a:t>
                      </a:r>
                      <a:r>
                        <a:rPr lang="en-GB" sz="1500" b="1" dirty="0" err="1" smtClean="0"/>
                        <a:t>շարքի</a:t>
                      </a:r>
                      <a:r>
                        <a:rPr lang="en-GB" sz="1500" b="1" dirty="0" smtClean="0"/>
                        <a:t> </a:t>
                      </a:r>
                      <a:r>
                        <a:rPr lang="en-GB" sz="1500" b="1" dirty="0" err="1" smtClean="0"/>
                        <a:t>ներարկման</a:t>
                      </a:r>
                      <a:r>
                        <a:rPr lang="en-GB" sz="1500" b="1" dirty="0" smtClean="0"/>
                        <a:t> </a:t>
                      </a:r>
                      <a:r>
                        <a:rPr lang="en-GB" sz="1500" b="1" dirty="0" err="1" smtClean="0"/>
                        <a:t>դեղորայք</a:t>
                      </a:r>
                      <a:endParaRPr lang="en-GB" sz="15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500" dirty="0" err="1" smtClean="0"/>
                        <a:t>Ամիկացին</a:t>
                      </a:r>
                      <a:endParaRPr lang="en-GB" sz="1500" dirty="0" smtClean="0"/>
                    </a:p>
                    <a:p>
                      <a:r>
                        <a:rPr lang="en-GB" sz="1500" dirty="0" err="1" smtClean="0"/>
                        <a:t>Կապրեոմիցին</a:t>
                      </a:r>
                      <a:endParaRPr lang="en-GB" sz="1500" dirty="0" smtClean="0"/>
                    </a:p>
                    <a:p>
                      <a:r>
                        <a:rPr lang="en-GB" sz="1500" dirty="0" err="1" smtClean="0"/>
                        <a:t>Կանամիցին</a:t>
                      </a:r>
                      <a:endParaRPr lang="en-GB" sz="1500" dirty="0" smtClean="0"/>
                    </a:p>
                    <a:p>
                      <a:r>
                        <a:rPr lang="en-GB" sz="1500" dirty="0" smtClean="0"/>
                        <a:t>(</a:t>
                      </a:r>
                      <a:r>
                        <a:rPr lang="en-GB" sz="1500" dirty="0" err="1" smtClean="0"/>
                        <a:t>Ստրեպտոմիցին</a:t>
                      </a:r>
                      <a:r>
                        <a:rPr lang="en-GB" sz="1500" dirty="0" smtClean="0"/>
                        <a:t>)</a:t>
                      </a:r>
                      <a:r>
                        <a:rPr lang="en-GB" sz="1400" dirty="0" smtClean="0"/>
                        <a:t>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Am</a:t>
                      </a:r>
                    </a:p>
                    <a:p>
                      <a:r>
                        <a:rPr lang="en-GB" sz="1500" dirty="0" smtClean="0"/>
                        <a:t>Cm</a:t>
                      </a:r>
                    </a:p>
                    <a:p>
                      <a:r>
                        <a:rPr lang="en-GB" sz="1500" dirty="0" smtClean="0"/>
                        <a:t>Km</a:t>
                      </a:r>
                    </a:p>
                    <a:p>
                      <a:r>
                        <a:rPr lang="en-GB" sz="1500" dirty="0" smtClean="0"/>
                        <a:t>(S)</a:t>
                      </a:r>
                      <a:endParaRPr lang="en-GB" sz="1500" dirty="0"/>
                    </a:p>
                  </a:txBody>
                  <a:tcPr/>
                </a:tc>
              </a:tr>
              <a:tr h="1270000">
                <a:tc>
                  <a:txBody>
                    <a:bodyPr/>
                    <a:lstStyle/>
                    <a:p>
                      <a:r>
                        <a:rPr lang="hy-AM" sz="1500" b="1" dirty="0" smtClean="0"/>
                        <a:t>Գ</a:t>
                      </a:r>
                      <a:r>
                        <a:rPr lang="en-GB" sz="1500" b="1" dirty="0" smtClean="0"/>
                        <a:t>.</a:t>
                      </a:r>
                      <a:r>
                        <a:rPr lang="en-GB" sz="1500" b="1" dirty="0" err="1" smtClean="0"/>
                        <a:t>Երկրորդ</a:t>
                      </a:r>
                      <a:r>
                        <a:rPr lang="en-GB" sz="1500" b="1" dirty="0" smtClean="0"/>
                        <a:t> </a:t>
                      </a:r>
                      <a:r>
                        <a:rPr lang="en-GB" sz="1500" b="1" dirty="0" err="1" smtClean="0"/>
                        <a:t>շարքի</a:t>
                      </a:r>
                      <a:r>
                        <a:rPr lang="en-GB" sz="1500" b="1" dirty="0" smtClean="0"/>
                        <a:t> </a:t>
                      </a:r>
                      <a:r>
                        <a:rPr lang="en-GB" sz="1500" b="1" dirty="0" err="1" smtClean="0"/>
                        <a:t>հիմնական</a:t>
                      </a:r>
                      <a:r>
                        <a:rPr lang="en-GB" sz="1500" b="1" dirty="0" smtClean="0"/>
                        <a:t> </a:t>
                      </a:r>
                      <a:r>
                        <a:rPr lang="en-GB" sz="1500" b="1" dirty="0" err="1" smtClean="0"/>
                        <a:t>այլ</a:t>
                      </a:r>
                      <a:r>
                        <a:rPr lang="en-GB" sz="1500" b="1" dirty="0" smtClean="0"/>
                        <a:t> </a:t>
                      </a:r>
                      <a:r>
                        <a:rPr lang="en-GB" sz="1500" b="1" dirty="0" err="1" smtClean="0"/>
                        <a:t>դեղեր</a:t>
                      </a:r>
                      <a:r>
                        <a:rPr lang="en-GB" sz="1500" b="1" dirty="0" smtClean="0"/>
                        <a:t> </a:t>
                      </a:r>
                      <a:endParaRPr lang="en-GB" sz="15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500" dirty="0" err="1" smtClean="0"/>
                        <a:t>Էտիոնամիդ</a:t>
                      </a:r>
                      <a:r>
                        <a:rPr lang="en-GB" sz="1500" dirty="0" smtClean="0"/>
                        <a:t>/</a:t>
                      </a:r>
                      <a:r>
                        <a:rPr lang="en-GB" sz="1500" dirty="0" err="1" smtClean="0"/>
                        <a:t>Պրոտիոնամիդ</a:t>
                      </a:r>
                      <a:endParaRPr lang="en-GB" sz="1500" dirty="0" smtClean="0"/>
                    </a:p>
                    <a:p>
                      <a:r>
                        <a:rPr lang="en-GB" sz="1500" dirty="0" err="1" smtClean="0"/>
                        <a:t>Ցիկլոսերին</a:t>
                      </a:r>
                      <a:r>
                        <a:rPr lang="en-GB" sz="1500" dirty="0" smtClean="0"/>
                        <a:t>/</a:t>
                      </a:r>
                      <a:r>
                        <a:rPr lang="en-GB" sz="1500" dirty="0" err="1" smtClean="0"/>
                        <a:t>Տերիզիդոն</a:t>
                      </a:r>
                      <a:endParaRPr lang="en-GB" sz="1500" dirty="0" smtClean="0"/>
                    </a:p>
                    <a:p>
                      <a:r>
                        <a:rPr lang="en-GB" sz="1500" dirty="0" err="1" smtClean="0"/>
                        <a:t>Լինեզոլիդ</a:t>
                      </a:r>
                      <a:endParaRPr lang="en-GB" sz="1500" dirty="0" smtClean="0"/>
                    </a:p>
                    <a:p>
                      <a:r>
                        <a:rPr lang="en-GB" sz="1500" dirty="0" err="1" smtClean="0"/>
                        <a:t>Կլոֆազիմին</a:t>
                      </a:r>
                      <a:endParaRPr lang="en-GB" sz="15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err="1" smtClean="0"/>
                        <a:t>Eto</a:t>
                      </a:r>
                      <a:r>
                        <a:rPr lang="en-GB" sz="1500" dirty="0" smtClean="0"/>
                        <a:t>/</a:t>
                      </a:r>
                      <a:r>
                        <a:rPr lang="en-GB" sz="1500" dirty="0" err="1" smtClean="0"/>
                        <a:t>Pto</a:t>
                      </a:r>
                      <a:endParaRPr lang="en-GB" sz="1500" dirty="0" smtClean="0"/>
                    </a:p>
                    <a:p>
                      <a:r>
                        <a:rPr lang="en-GB" sz="1500" dirty="0" smtClean="0"/>
                        <a:t>Cs/</a:t>
                      </a:r>
                      <a:r>
                        <a:rPr lang="en-GB" sz="1500" dirty="0" err="1" smtClean="0"/>
                        <a:t>Trd</a:t>
                      </a:r>
                      <a:endParaRPr lang="en-GB" sz="1500" dirty="0" smtClean="0"/>
                    </a:p>
                    <a:p>
                      <a:r>
                        <a:rPr lang="en-GB" sz="1500" dirty="0" err="1" smtClean="0"/>
                        <a:t>Lzd</a:t>
                      </a:r>
                      <a:endParaRPr lang="en-GB" sz="1500" dirty="0" smtClean="0"/>
                    </a:p>
                    <a:p>
                      <a:r>
                        <a:rPr lang="en-GB" sz="1500" dirty="0" err="1" smtClean="0"/>
                        <a:t>Cfz</a:t>
                      </a:r>
                      <a:endParaRPr lang="en-GB" sz="1500" dirty="0"/>
                    </a:p>
                  </a:txBody>
                  <a:tcPr/>
                </a:tc>
              </a:tr>
              <a:tr h="423333">
                <a:tc rowSpan="3">
                  <a:txBody>
                    <a:bodyPr/>
                    <a:lstStyle/>
                    <a:p>
                      <a:r>
                        <a:rPr lang="en-GB" sz="1500" b="1" dirty="0" smtClean="0"/>
                        <a:t>Դ.</a:t>
                      </a:r>
                      <a:r>
                        <a:rPr lang="en-GB" sz="1500" b="1" baseline="0" dirty="0" smtClean="0"/>
                        <a:t> </a:t>
                      </a:r>
                      <a:r>
                        <a:rPr lang="en-GB" sz="1500" b="1" baseline="0" dirty="0" err="1" smtClean="0"/>
                        <a:t>Լրացուցիչ</a:t>
                      </a:r>
                      <a:r>
                        <a:rPr lang="en-GB" sz="1500" b="1" baseline="0" dirty="0" smtClean="0"/>
                        <a:t> դեղեր</a:t>
                      </a:r>
                      <a:r>
                        <a:rPr lang="en-GB" sz="1400" b="1" baseline="0" dirty="0" smtClean="0"/>
                        <a:t>2</a:t>
                      </a:r>
                    </a:p>
                    <a:p>
                      <a:r>
                        <a:rPr lang="en-GB" sz="1500" baseline="0" dirty="0" smtClean="0"/>
                        <a:t>(ԲԴԿ ՏԲ </a:t>
                      </a:r>
                      <a:r>
                        <a:rPr lang="en-GB" sz="1500" baseline="0" dirty="0" err="1" smtClean="0"/>
                        <a:t>ռեժիմի</a:t>
                      </a:r>
                      <a:r>
                        <a:rPr lang="en-GB" sz="1500" baseline="0" dirty="0" smtClean="0"/>
                        <a:t> </a:t>
                      </a:r>
                      <a:r>
                        <a:rPr lang="en-GB" sz="1500" baseline="0" dirty="0" err="1" smtClean="0"/>
                        <a:t>հիմնական</a:t>
                      </a:r>
                      <a:r>
                        <a:rPr lang="en-GB" sz="1500" baseline="0" dirty="0" smtClean="0"/>
                        <a:t> </a:t>
                      </a:r>
                      <a:r>
                        <a:rPr lang="en-GB" sz="1500" baseline="0" dirty="0" err="1" smtClean="0"/>
                        <a:t>մաս</a:t>
                      </a:r>
                      <a:r>
                        <a:rPr lang="en-GB" sz="1500" baseline="0" dirty="0" smtClean="0"/>
                        <a:t> </a:t>
                      </a:r>
                      <a:r>
                        <a:rPr lang="en-GB" sz="1500" baseline="0" dirty="0" err="1" smtClean="0"/>
                        <a:t>չկազմող</a:t>
                      </a:r>
                      <a:r>
                        <a:rPr lang="en-GB" sz="1500" baseline="0" dirty="0" smtClean="0"/>
                        <a:t>)</a:t>
                      </a:r>
                    </a:p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D1</a:t>
                      </a:r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err="1" smtClean="0"/>
                        <a:t>Պիրազինամիդ</a:t>
                      </a:r>
                      <a:endParaRPr lang="en-GB" sz="1500" dirty="0" smtClean="0"/>
                    </a:p>
                    <a:p>
                      <a:r>
                        <a:rPr lang="en-GB" sz="1500" dirty="0" err="1" smtClean="0"/>
                        <a:t>Էտամբուտոլ</a:t>
                      </a:r>
                      <a:endParaRPr lang="en-GB" sz="1500" dirty="0" smtClean="0"/>
                    </a:p>
                    <a:p>
                      <a:r>
                        <a:rPr lang="en-GB" sz="1500" dirty="0" err="1" smtClean="0"/>
                        <a:t>Բարձր</a:t>
                      </a:r>
                      <a:r>
                        <a:rPr lang="en-GB" sz="1500" dirty="0" smtClean="0"/>
                        <a:t> </a:t>
                      </a:r>
                      <a:r>
                        <a:rPr lang="en-GB" sz="1500" dirty="0" err="1" smtClean="0"/>
                        <a:t>դեղաչափով</a:t>
                      </a:r>
                      <a:r>
                        <a:rPr lang="en-GB" sz="1500" dirty="0" smtClean="0"/>
                        <a:t> </a:t>
                      </a:r>
                      <a:r>
                        <a:rPr lang="en-GB" sz="1500" dirty="0" smtClean="0"/>
                        <a:t>ի</a:t>
                      </a:r>
                      <a:r>
                        <a:rPr lang="hy-AM" sz="1500" dirty="0" smtClean="0"/>
                        <a:t>զ</a:t>
                      </a:r>
                      <a:r>
                        <a:rPr lang="en-GB" sz="1500" dirty="0" err="1" smtClean="0"/>
                        <a:t>ոնիազիդ</a:t>
                      </a:r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Z</a:t>
                      </a:r>
                    </a:p>
                    <a:p>
                      <a:r>
                        <a:rPr lang="en-GB" sz="1500" dirty="0" smtClean="0"/>
                        <a:t>E</a:t>
                      </a:r>
                    </a:p>
                    <a:p>
                      <a:r>
                        <a:rPr lang="en-GB" sz="1500" dirty="0" smtClean="0"/>
                        <a:t>H</a:t>
                      </a:r>
                      <a:endParaRPr lang="en-GB" sz="800" dirty="0"/>
                    </a:p>
                  </a:txBody>
                  <a:tcPr/>
                </a:tc>
              </a:tr>
              <a:tr h="4233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D2</a:t>
                      </a:r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err="1" smtClean="0"/>
                        <a:t>Բեդաքվիլին</a:t>
                      </a:r>
                      <a:endParaRPr lang="en-GB" sz="1500" dirty="0" smtClean="0"/>
                    </a:p>
                    <a:p>
                      <a:r>
                        <a:rPr lang="en-GB" sz="1500" dirty="0" err="1" smtClean="0"/>
                        <a:t>Դելամանիդ</a:t>
                      </a:r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err="1" smtClean="0"/>
                        <a:t>Bdq</a:t>
                      </a:r>
                      <a:endParaRPr lang="en-GB" sz="1500" dirty="0" smtClean="0"/>
                    </a:p>
                    <a:p>
                      <a:r>
                        <a:rPr lang="en-GB" sz="1500" dirty="0" err="1" smtClean="0"/>
                        <a:t>Dlm</a:t>
                      </a:r>
                      <a:endParaRPr lang="en-GB" sz="1500" dirty="0"/>
                    </a:p>
                  </a:txBody>
                  <a:tcPr/>
                </a:tc>
              </a:tr>
              <a:tr h="4233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D3</a:t>
                      </a:r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err="1" smtClean="0"/>
                        <a:t>Պարաամինոսալիցիլիկ</a:t>
                      </a:r>
                      <a:r>
                        <a:rPr lang="en-GB" sz="1500" baseline="0" dirty="0" smtClean="0"/>
                        <a:t> </a:t>
                      </a:r>
                      <a:r>
                        <a:rPr lang="en-GB" sz="1500" baseline="0" dirty="0" err="1" smtClean="0"/>
                        <a:t>թթու</a:t>
                      </a:r>
                      <a:endParaRPr lang="en-GB" sz="1500" baseline="0" dirty="0" smtClean="0"/>
                    </a:p>
                    <a:p>
                      <a:r>
                        <a:rPr lang="en-GB" sz="1500" dirty="0" err="1" smtClean="0"/>
                        <a:t>Իմիպենեմ</a:t>
                      </a:r>
                      <a:r>
                        <a:rPr lang="en-GB" sz="1500" dirty="0" smtClean="0"/>
                        <a:t> ցիլաստատին</a:t>
                      </a:r>
                      <a:r>
                        <a:rPr lang="en-GB" sz="1400" dirty="0" smtClean="0"/>
                        <a:t>4</a:t>
                      </a:r>
                    </a:p>
                    <a:p>
                      <a:r>
                        <a:rPr lang="en-GB" sz="1500" dirty="0" smtClean="0"/>
                        <a:t>Մերոպենեմ4</a:t>
                      </a:r>
                    </a:p>
                    <a:p>
                      <a:r>
                        <a:rPr lang="en-GB" sz="1500" dirty="0" err="1" smtClean="0"/>
                        <a:t>Ամոքսիցիլին</a:t>
                      </a:r>
                      <a:r>
                        <a:rPr lang="en-GB" sz="1500" dirty="0" smtClean="0"/>
                        <a:t> կլավուլանատ</a:t>
                      </a:r>
                      <a:r>
                        <a:rPr lang="en-GB" sz="1400" dirty="0" smtClean="0"/>
                        <a:t>4</a:t>
                      </a:r>
                    </a:p>
                    <a:p>
                      <a:r>
                        <a:rPr lang="en-GB" sz="1500" dirty="0" smtClean="0"/>
                        <a:t>(</a:t>
                      </a:r>
                      <a:r>
                        <a:rPr lang="en-GB" sz="1500" dirty="0" err="1" smtClean="0"/>
                        <a:t>Տիոացետազոն</a:t>
                      </a:r>
                      <a:r>
                        <a:rPr lang="en-GB" sz="1500" dirty="0" smtClean="0"/>
                        <a:t>)</a:t>
                      </a:r>
                      <a:r>
                        <a:rPr lang="en-GB" sz="1400" dirty="0" smtClean="0"/>
                        <a:t>5</a:t>
                      </a:r>
                    </a:p>
                    <a:p>
                      <a:endParaRPr lang="en-GB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 smtClean="0"/>
                        <a:t>PAS</a:t>
                      </a:r>
                    </a:p>
                    <a:p>
                      <a:r>
                        <a:rPr lang="en-GB" sz="1500" dirty="0" smtClean="0"/>
                        <a:t>Imp</a:t>
                      </a:r>
                    </a:p>
                    <a:p>
                      <a:r>
                        <a:rPr lang="en-GB" sz="1500" dirty="0" err="1" smtClean="0"/>
                        <a:t>Mpm</a:t>
                      </a:r>
                      <a:endParaRPr lang="en-GB" sz="1500" dirty="0" smtClean="0"/>
                    </a:p>
                    <a:p>
                      <a:r>
                        <a:rPr lang="en-GB" sz="1500" dirty="0" err="1" smtClean="0"/>
                        <a:t>Amx-Clv</a:t>
                      </a:r>
                      <a:endParaRPr lang="en-GB" sz="1500" dirty="0" smtClean="0"/>
                    </a:p>
                    <a:p>
                      <a:r>
                        <a:rPr lang="en-GB" sz="1500" dirty="0" smtClean="0"/>
                        <a:t>(T)</a:t>
                      </a:r>
                      <a:endParaRPr lang="en-GB" sz="15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4" descr="D:\Users\MSF Armenia\Armenia 2012-2015\00 Mission management\02 Operational Decision\021 MAP\MAP 2015\msf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33375"/>
            <a:ext cx="1257300" cy="64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575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dirty="0" err="1" smtClean="0">
                <a:solidFill>
                  <a:srgbClr val="6B6BCF"/>
                </a:solidFill>
              </a:rPr>
              <a:t>Դեղակայուն</a:t>
            </a:r>
            <a:r>
              <a:rPr lang="en-US" sz="2900" b="1" dirty="0" smtClean="0">
                <a:solidFill>
                  <a:srgbClr val="6B6BCF"/>
                </a:solidFill>
              </a:rPr>
              <a:t> </a:t>
            </a:r>
            <a:r>
              <a:rPr lang="en-US" sz="2900" b="1" dirty="0">
                <a:solidFill>
                  <a:srgbClr val="6B6BCF"/>
                </a:solidFill>
              </a:rPr>
              <a:t>ՏԲ  </a:t>
            </a:r>
            <a:r>
              <a:rPr lang="en-US" sz="2900" b="1" dirty="0" err="1" smtClean="0">
                <a:solidFill>
                  <a:srgbClr val="6B6BCF"/>
                </a:solidFill>
              </a:rPr>
              <a:t>բուժում</a:t>
            </a:r>
            <a:r>
              <a:rPr lang="hy-AM" sz="2900" b="1" dirty="0" smtClean="0">
                <a:solidFill>
                  <a:srgbClr val="6B6BCF"/>
                </a:solidFill>
              </a:rPr>
              <a:t>ը</a:t>
            </a:r>
            <a:r>
              <a:rPr lang="en-US" sz="2900" b="1" dirty="0" smtClean="0">
                <a:solidFill>
                  <a:srgbClr val="6B6BCF"/>
                </a:solidFill>
              </a:rPr>
              <a:t> </a:t>
            </a:r>
            <a:endParaRPr lang="en-US" sz="2900" b="1" dirty="0">
              <a:solidFill>
                <a:srgbClr val="6B6BC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549030"/>
              </p:ext>
            </p:extLst>
          </p:nvPr>
        </p:nvGraphicFramePr>
        <p:xfrm>
          <a:off x="1066800" y="1371600"/>
          <a:ext cx="67056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760"/>
                <a:gridCol w="2598420"/>
                <a:gridCol w="259842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 ԴԿ ՏԲ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Կայուն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ություն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Կիրառվող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դեղեր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ՊԴԿ ՏԲ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H +/-E;Z;S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R;</a:t>
                      </a:r>
                      <a:r>
                        <a:rPr lang="en-US" baseline="0" dirty="0" smtClean="0"/>
                        <a:t> E</a:t>
                      </a:r>
                      <a:r>
                        <a:rPr lang="en-US" baseline="0" dirty="0" smtClean="0"/>
                        <a:t>;</a:t>
                      </a:r>
                      <a:r>
                        <a:rPr lang="hy-AM" baseline="0" dirty="0" smtClean="0"/>
                        <a:t> </a:t>
                      </a:r>
                      <a:r>
                        <a:rPr lang="en-US" baseline="0" dirty="0" smtClean="0"/>
                        <a:t>Z;</a:t>
                      </a:r>
                      <a:r>
                        <a:rPr lang="hy-AM" baseline="0" dirty="0" smtClean="0"/>
                        <a:t> </a:t>
                      </a:r>
                      <a:r>
                        <a:rPr lang="en-US" baseline="0" dirty="0" smtClean="0"/>
                        <a:t>Km;</a:t>
                      </a:r>
                      <a:r>
                        <a:rPr lang="hy-AM" baseline="0" dirty="0" smtClean="0"/>
                        <a:t> </a:t>
                      </a:r>
                      <a:r>
                        <a:rPr lang="en-US" baseline="0" dirty="0" err="1" smtClean="0"/>
                        <a:t>Lfx</a:t>
                      </a:r>
                      <a:endParaRPr lang="en-US" dirty="0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r>
                        <a:rPr lang="hy-AM" dirty="0" smtClean="0"/>
                        <a:t>Բ</a:t>
                      </a:r>
                      <a:r>
                        <a:rPr lang="en-US" dirty="0" smtClean="0"/>
                        <a:t>ԴԿՏԲ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H&amp;</a:t>
                      </a:r>
                      <a:r>
                        <a:rPr lang="en-US" baseline="0" dirty="0" smtClean="0"/>
                        <a:t>R +/- E;Z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GB" sz="1800" b="0" dirty="0" err="1" smtClean="0"/>
                        <a:t>Ֆտորքինոլոն</a:t>
                      </a:r>
                      <a:r>
                        <a:rPr lang="hy-AM" sz="1800" b="0" dirty="0" smtClean="0"/>
                        <a:t>, ներարկման դեղ</a:t>
                      </a:r>
                      <a:r>
                        <a:rPr lang="en-US" baseline="0" dirty="0" smtClean="0"/>
                        <a:t>;</a:t>
                      </a:r>
                      <a:r>
                        <a:rPr lang="hy-AM" baseline="0" dirty="0" smtClean="0"/>
                        <a:t> </a:t>
                      </a:r>
                      <a:r>
                        <a:rPr lang="en-US" baseline="0" dirty="0" smtClean="0"/>
                        <a:t>Cs</a:t>
                      </a:r>
                      <a:r>
                        <a:rPr lang="hy-AM" baseline="0" dirty="0" smtClean="0"/>
                        <a:t>;</a:t>
                      </a:r>
                      <a:r>
                        <a:rPr lang="en-US" baseline="0" dirty="0" smtClean="0"/>
                        <a:t> PAS;</a:t>
                      </a:r>
                      <a:r>
                        <a:rPr lang="hy-AM" baseline="0" dirty="0" smtClean="0"/>
                        <a:t> </a:t>
                      </a:r>
                      <a:r>
                        <a:rPr lang="en-US" baseline="0" dirty="0" err="1" smtClean="0"/>
                        <a:t>Pto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7010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Նախա</a:t>
                      </a:r>
                      <a:r>
                        <a:rPr lang="en-US" dirty="0" smtClean="0"/>
                        <a:t>-ԳԴԿ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ԲԴԿ +</a:t>
                      </a:r>
                      <a:r>
                        <a:rPr lang="en-US" b="0" baseline="0" dirty="0" smtClean="0"/>
                        <a:t>  </a:t>
                      </a:r>
                      <a:r>
                        <a:rPr lang="en-GB" sz="1800" b="0" dirty="0" err="1" smtClean="0"/>
                        <a:t>Ֆտորքինոլոն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կամ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որևէ</a:t>
                      </a:r>
                      <a:r>
                        <a:rPr lang="hy-AM" b="0" baseline="0" dirty="0" smtClean="0"/>
                        <a:t> ներարկման դեղամիջոց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Z;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GB" sz="1800" b="0" dirty="0" err="1" smtClean="0"/>
                        <a:t>Ֆտորքինոլոն</a:t>
                      </a:r>
                      <a:r>
                        <a:rPr lang="hy-AM" sz="1800" b="0" dirty="0" smtClean="0"/>
                        <a:t> կամ ներարկման դեղ</a:t>
                      </a:r>
                      <a:r>
                        <a:rPr lang="en-US" baseline="0" dirty="0" smtClean="0"/>
                        <a:t>;</a:t>
                      </a:r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հնարավոր</a:t>
                      </a:r>
                      <a:r>
                        <a:rPr lang="en-US" baseline="0" dirty="0" smtClean="0"/>
                        <a:t> Cs PAS ;</a:t>
                      </a:r>
                      <a:r>
                        <a:rPr lang="en-US" baseline="0" dirty="0" err="1" smtClean="0"/>
                        <a:t>Pto</a:t>
                      </a:r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նոր</a:t>
                      </a:r>
                      <a:r>
                        <a:rPr lang="en-US" baseline="0" dirty="0" smtClean="0"/>
                        <a:t> ՏԲ </a:t>
                      </a:r>
                      <a:r>
                        <a:rPr lang="en-US" baseline="0" dirty="0" err="1" smtClean="0"/>
                        <a:t>դեղեր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Bdq;Dlm</a:t>
                      </a:r>
                      <a:r>
                        <a:rPr lang="en-US" baseline="0" dirty="0" smtClean="0"/>
                        <a:t>+/- </a:t>
                      </a:r>
                      <a:r>
                        <a:rPr lang="en-US" baseline="0" dirty="0" err="1" smtClean="0"/>
                        <a:t>Lzd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Cfz</a:t>
                      </a:r>
                      <a:r>
                        <a:rPr lang="en-US" baseline="0" dirty="0" smtClean="0"/>
                        <a:t> ;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ԳԴԿ</a:t>
                      </a:r>
                      <a:r>
                        <a:rPr lang="en-US" baseline="0" dirty="0" smtClean="0"/>
                        <a:t> ՏԲ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ԲԴԿ +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GB" sz="1800" b="0" dirty="0" err="1" smtClean="0"/>
                        <a:t>Ֆտորքինոլոն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կամ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որևէ</a:t>
                      </a:r>
                      <a:r>
                        <a:rPr lang="hy-AM" b="0" baseline="0" dirty="0" smtClean="0"/>
                        <a:t> ներարկման դեղամիջոց</a:t>
                      </a:r>
                      <a:endParaRPr lang="en-US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Հիմնականում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նոր</a:t>
                      </a:r>
                      <a:r>
                        <a:rPr lang="en-US" baseline="0" dirty="0" smtClean="0"/>
                        <a:t>  և </a:t>
                      </a:r>
                      <a:r>
                        <a:rPr lang="en-GB" sz="1800" dirty="0" err="1" smtClean="0"/>
                        <a:t>վերանպատակավորված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դեղեր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Bdq</a:t>
                      </a:r>
                      <a:r>
                        <a:rPr lang="en-US" baseline="0" dirty="0" smtClean="0"/>
                        <a:t>;</a:t>
                      </a:r>
                      <a:r>
                        <a:rPr lang="hy-AM" baseline="0" dirty="0" smtClean="0"/>
                        <a:t> </a:t>
                      </a:r>
                      <a:r>
                        <a:rPr lang="en-US" baseline="0" dirty="0" err="1" smtClean="0"/>
                        <a:t>Dlm</a:t>
                      </a:r>
                      <a:r>
                        <a:rPr lang="en-US" baseline="0" dirty="0" smtClean="0"/>
                        <a:t>+/- </a:t>
                      </a:r>
                      <a:r>
                        <a:rPr lang="en-US" baseline="0" dirty="0" err="1" smtClean="0"/>
                        <a:t>Lzd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Cfz</a:t>
                      </a:r>
                      <a:r>
                        <a:rPr lang="en-US" baseline="0" dirty="0" smtClean="0"/>
                        <a:t> ;Imp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4" descr="D:\Users\MSF Armenia\Armenia 2012-2015\00 Mission management\02 Operational Decision\021 MAP\MAP 2015\msf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33375"/>
            <a:ext cx="1257300" cy="64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85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en-US" b="1" dirty="0">
                <a:solidFill>
                  <a:srgbClr val="000000"/>
                </a:solidFill>
              </a:rPr>
              <a:t> </a:t>
            </a:r>
            <a:r>
              <a:rPr lang="en-GB" altLang="en-US" b="1" dirty="0" smtClean="0">
                <a:solidFill>
                  <a:srgbClr val="000000"/>
                </a:solidFill>
              </a:rPr>
              <a:t/>
            </a:r>
            <a:br>
              <a:rPr lang="en-GB" altLang="en-US" b="1" dirty="0" smtClean="0">
                <a:solidFill>
                  <a:srgbClr val="000000"/>
                </a:solidFill>
              </a:rPr>
            </a:br>
            <a:r>
              <a:rPr lang="en-GB" altLang="en-US" b="1" dirty="0" smtClean="0">
                <a:solidFill>
                  <a:srgbClr val="000000"/>
                </a:solidFill>
              </a:rPr>
              <a:t>  </a:t>
            </a:r>
            <a:r>
              <a:rPr lang="en-GB" altLang="en-US" sz="2900" b="1" dirty="0">
                <a:solidFill>
                  <a:srgbClr val="6B6BCF"/>
                </a:solidFill>
              </a:rPr>
              <a:t>ԴԿՏԲ </a:t>
            </a:r>
            <a:r>
              <a:rPr lang="en-US" sz="2900" b="1" dirty="0" err="1">
                <a:solidFill>
                  <a:srgbClr val="6B6BCF"/>
                </a:solidFill>
              </a:rPr>
              <a:t>բուժման</a:t>
            </a:r>
            <a:r>
              <a:rPr lang="en-US" sz="2900" b="1" dirty="0">
                <a:solidFill>
                  <a:srgbClr val="6B6BCF"/>
                </a:solidFill>
              </a:rPr>
              <a:t> </a:t>
            </a:r>
            <a:r>
              <a:rPr lang="en-US" sz="2900" b="1" dirty="0" err="1">
                <a:solidFill>
                  <a:srgbClr val="6B6BCF"/>
                </a:solidFill>
              </a:rPr>
              <a:t>հասանելիությունը</a:t>
            </a:r>
            <a:r>
              <a:rPr lang="en-US" sz="2900" b="1" dirty="0">
                <a:solidFill>
                  <a:srgbClr val="6B6BCF"/>
                </a:solidFill>
              </a:rPr>
              <a:t> </a:t>
            </a:r>
            <a:r>
              <a:rPr lang="en-US" sz="2900" b="1" dirty="0" err="1">
                <a:solidFill>
                  <a:srgbClr val="6B6BCF"/>
                </a:solidFill>
              </a:rPr>
              <a:t>Հայաստանում</a:t>
            </a:r>
            <a:r>
              <a:rPr lang="en-GB" altLang="en-US" sz="2900" b="1" dirty="0">
                <a:solidFill>
                  <a:srgbClr val="6B6BCF"/>
                </a:solidFill>
              </a:rPr>
              <a:t> </a:t>
            </a:r>
            <a:r>
              <a:rPr lang="en-GB" altLang="en-US" b="1" dirty="0">
                <a:solidFill>
                  <a:srgbClr val="000000"/>
                </a:solidFill>
              </a:rPr>
              <a:t/>
            </a:r>
            <a:br>
              <a:rPr lang="en-GB" altLang="en-US" b="1" dirty="0">
                <a:solidFill>
                  <a:srgbClr val="000000"/>
                </a:solidFill>
              </a:rPr>
            </a:br>
            <a:endParaRPr lang="fr-FR" altLang="en-US" b="1" dirty="0">
              <a:solidFill>
                <a:srgbClr val="000000"/>
              </a:solidFill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4876800"/>
          </a:xfrm>
        </p:spPr>
        <p:txBody>
          <a:bodyPr>
            <a:normAutofit fontScale="25000" lnSpcReduction="20000"/>
          </a:bodyPr>
          <a:lstStyle/>
          <a:p>
            <a:pPr algn="just" eaLnBrk="1" hangingPunct="1">
              <a:lnSpc>
                <a:spcPct val="76000"/>
              </a:lnSpc>
              <a:buFontTx/>
              <a:buNone/>
            </a:pPr>
            <a:r>
              <a:rPr lang="en-GB" altLang="en-US" sz="2400" b="1" dirty="0" smtClean="0">
                <a:solidFill>
                  <a:srgbClr val="7030A0"/>
                </a:solidFill>
              </a:rPr>
              <a:t> </a:t>
            </a:r>
            <a:r>
              <a:rPr lang="en-GB" altLang="en-US" sz="3400" b="1" dirty="0" err="1" smtClean="0"/>
              <a:t>Դասական</a:t>
            </a:r>
            <a:r>
              <a:rPr lang="en-GB" altLang="en-US" sz="3400" b="1" dirty="0" smtClean="0"/>
              <a:t> </a:t>
            </a:r>
            <a:r>
              <a:rPr lang="en-GB" altLang="en-US" sz="3400" b="1" dirty="0"/>
              <a:t>ԴԿՏԲ  </a:t>
            </a:r>
            <a:r>
              <a:rPr lang="en-GB" altLang="en-US" sz="3400" b="1" dirty="0" err="1" smtClean="0"/>
              <a:t>բուժում</a:t>
            </a:r>
            <a:endParaRPr lang="hy-AM" altLang="en-US" sz="3400" b="1" dirty="0" smtClean="0"/>
          </a:p>
          <a:p>
            <a:pPr algn="just" eaLnBrk="1" hangingPunct="1">
              <a:lnSpc>
                <a:spcPct val="76000"/>
              </a:lnSpc>
              <a:buFontTx/>
              <a:buNone/>
            </a:pPr>
            <a:endParaRPr lang="en-GB" altLang="en-US" sz="34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6400" dirty="0" smtClean="0"/>
              <a:t>-</a:t>
            </a:r>
            <a:r>
              <a:rPr lang="en-GB" sz="6400" dirty="0" smtClean="0"/>
              <a:t>2005-ին</a:t>
            </a:r>
            <a:r>
              <a:rPr lang="hy-AM" sz="6400" dirty="0" smtClean="0"/>
              <a:t> </a:t>
            </a:r>
            <a:r>
              <a:rPr lang="en-GB" sz="6400" dirty="0" smtClean="0"/>
              <a:t>ԴԿՏԲ </a:t>
            </a:r>
            <a:r>
              <a:rPr lang="en-GB" sz="6400" dirty="0" err="1" smtClean="0"/>
              <a:t>պիլոտային</a:t>
            </a:r>
            <a:r>
              <a:rPr lang="en-GB" sz="6400" dirty="0" smtClean="0"/>
              <a:t> </a:t>
            </a:r>
            <a:r>
              <a:rPr lang="en-GB" sz="6400" dirty="0" err="1" smtClean="0"/>
              <a:t>ծրագիր</a:t>
            </a:r>
            <a:r>
              <a:rPr lang="en-GB" sz="6400" dirty="0" smtClean="0"/>
              <a:t> -ՏԱԿ/ ԲԱՍ </a:t>
            </a:r>
            <a:r>
              <a:rPr lang="en-GB" sz="6400" dirty="0" err="1" smtClean="0"/>
              <a:t>համագործակցությամբ</a:t>
            </a:r>
            <a:r>
              <a:rPr lang="en-GB" sz="6400" dirty="0" smtClean="0"/>
              <a:t>  </a:t>
            </a:r>
            <a:r>
              <a:rPr lang="en-GB" sz="6400" dirty="0" err="1" smtClean="0"/>
              <a:t>Երևանի</a:t>
            </a:r>
            <a:r>
              <a:rPr lang="en-GB" sz="6400" dirty="0" smtClean="0"/>
              <a:t> 2 </a:t>
            </a:r>
            <a:r>
              <a:rPr lang="en-GB" sz="6400" dirty="0" err="1" smtClean="0"/>
              <a:t>պոլիկլինիկաներում</a:t>
            </a:r>
            <a:r>
              <a:rPr lang="en-GB" sz="6400" dirty="0" smtClean="0"/>
              <a:t>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GB" sz="64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en-GB" sz="6400" dirty="0" smtClean="0"/>
              <a:t>-2008 -</a:t>
            </a:r>
            <a:r>
              <a:rPr lang="en-GB" sz="6400" dirty="0" err="1" smtClean="0"/>
              <a:t>ին</a:t>
            </a:r>
            <a:r>
              <a:rPr lang="en-GB" sz="6400" dirty="0" smtClean="0"/>
              <a:t> </a:t>
            </a:r>
            <a:r>
              <a:rPr lang="en-GB" sz="6400" dirty="0" err="1" smtClean="0"/>
              <a:t>այն</a:t>
            </a:r>
            <a:r>
              <a:rPr lang="en-GB" sz="6400" dirty="0" smtClean="0"/>
              <a:t> </a:t>
            </a:r>
            <a:r>
              <a:rPr lang="en-GB" sz="6400" dirty="0" err="1" smtClean="0"/>
              <a:t>ընդգրկել</a:t>
            </a:r>
            <a:r>
              <a:rPr lang="en-GB" sz="6400" dirty="0" smtClean="0"/>
              <a:t> է </a:t>
            </a:r>
            <a:r>
              <a:rPr lang="en-GB" sz="6400" dirty="0" err="1" smtClean="0"/>
              <a:t>ողջ</a:t>
            </a:r>
            <a:r>
              <a:rPr lang="en-GB" sz="6400" dirty="0" smtClean="0"/>
              <a:t> ՏԲ </a:t>
            </a:r>
            <a:r>
              <a:rPr lang="en-GB" sz="6400" dirty="0" err="1" smtClean="0"/>
              <a:t>ծառայությունը</a:t>
            </a:r>
            <a:r>
              <a:rPr lang="en-GB" sz="6400" dirty="0" smtClean="0"/>
              <a:t>  </a:t>
            </a:r>
            <a:r>
              <a:rPr lang="en-GB" sz="6400" dirty="0" err="1" smtClean="0"/>
              <a:t>մայրաքաղաքում</a:t>
            </a:r>
            <a:r>
              <a:rPr lang="en-GB" sz="6400" dirty="0" smtClean="0"/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GB" sz="64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en-GB" sz="6400" dirty="0" smtClean="0"/>
              <a:t>-2011-ից </a:t>
            </a:r>
            <a:r>
              <a:rPr lang="en-GB" sz="6400" dirty="0" err="1" smtClean="0"/>
              <a:t>աստիճանական</a:t>
            </a:r>
            <a:r>
              <a:rPr lang="en-GB" sz="6400" dirty="0" smtClean="0"/>
              <a:t> </a:t>
            </a:r>
            <a:r>
              <a:rPr lang="en-GB" sz="6400" dirty="0" err="1" smtClean="0"/>
              <a:t>ընդյլայնում</a:t>
            </a:r>
            <a:r>
              <a:rPr lang="en-GB" sz="6400" dirty="0" smtClean="0"/>
              <a:t> </a:t>
            </a:r>
            <a:r>
              <a:rPr lang="en-GB" sz="6400" dirty="0" err="1" smtClean="0"/>
              <a:t>ողջ</a:t>
            </a:r>
            <a:r>
              <a:rPr lang="en-GB" sz="6400" dirty="0" smtClean="0"/>
              <a:t> </a:t>
            </a:r>
            <a:r>
              <a:rPr lang="en-GB" sz="6400" dirty="0" err="1" smtClean="0"/>
              <a:t>հանրապետության</a:t>
            </a:r>
            <a:r>
              <a:rPr lang="en-GB" sz="6400" dirty="0" smtClean="0"/>
              <a:t> ՏԲ </a:t>
            </a:r>
            <a:r>
              <a:rPr lang="en-GB" sz="6400" dirty="0" err="1" smtClean="0"/>
              <a:t>ծառայությունը</a:t>
            </a:r>
            <a:r>
              <a:rPr lang="en-GB" sz="6400" dirty="0" smtClean="0"/>
              <a:t>  </a:t>
            </a:r>
          </a:p>
          <a:p>
            <a:pPr marL="0" indent="0" algn="just">
              <a:lnSpc>
                <a:spcPct val="76000"/>
              </a:lnSpc>
              <a:buNone/>
            </a:pPr>
            <a:r>
              <a:rPr lang="en-GB" sz="3400" dirty="0" smtClean="0"/>
              <a:t>  </a:t>
            </a:r>
          </a:p>
          <a:p>
            <a:pPr marL="0" indent="0" fontAlgn="t">
              <a:buNone/>
            </a:pPr>
            <a:r>
              <a:rPr lang="hy-AM" sz="6400" b="1" dirty="0" smtClean="0"/>
              <a:t>Հասանելի</a:t>
            </a:r>
            <a:r>
              <a:rPr lang="en-US" sz="6400" b="1" dirty="0" smtClean="0"/>
              <a:t> </a:t>
            </a:r>
            <a:r>
              <a:rPr lang="en-US" sz="6400" b="1" dirty="0" err="1" smtClean="0"/>
              <a:t>են</a:t>
            </a:r>
            <a:r>
              <a:rPr lang="en-US" sz="6400" b="1" dirty="0" smtClean="0"/>
              <a:t> </a:t>
            </a:r>
            <a:r>
              <a:rPr lang="en-US" sz="6400" b="1" dirty="0" err="1" smtClean="0"/>
              <a:t>եղել</a:t>
            </a:r>
            <a:r>
              <a:rPr lang="en-US" sz="6400" b="1" dirty="0" smtClean="0"/>
              <a:t> .</a:t>
            </a:r>
          </a:p>
          <a:p>
            <a:pPr marL="0" indent="0" fontAlgn="t">
              <a:buNone/>
            </a:pPr>
            <a:r>
              <a:rPr lang="en-GB" sz="6400" b="1" dirty="0" smtClean="0"/>
              <a:t>-</a:t>
            </a:r>
            <a:r>
              <a:rPr lang="en-GB" sz="6400" b="1" dirty="0" err="1" smtClean="0"/>
              <a:t>Ֆտորքինոլոններ</a:t>
            </a:r>
            <a:endParaRPr lang="en-US" sz="6400" dirty="0"/>
          </a:p>
          <a:p>
            <a:pPr marL="0" indent="0" fontAlgn="t">
              <a:buNone/>
            </a:pPr>
            <a:r>
              <a:rPr lang="hy-AM" sz="6400" dirty="0"/>
              <a:t>Լ</a:t>
            </a:r>
            <a:r>
              <a:rPr lang="en-GB" sz="6400" dirty="0" err="1"/>
              <a:t>ևոֆլոքսացին</a:t>
            </a:r>
            <a:endParaRPr lang="en-US" sz="6400" dirty="0"/>
          </a:p>
          <a:p>
            <a:pPr marL="0" indent="0" fontAlgn="t">
              <a:buNone/>
            </a:pPr>
            <a:r>
              <a:rPr lang="en-GB" sz="6400" dirty="0" err="1" smtClean="0"/>
              <a:t>Մոքսիֆլոքսացին</a:t>
            </a:r>
            <a:endParaRPr lang="en-US" sz="6400" dirty="0"/>
          </a:p>
          <a:p>
            <a:pPr marL="0" indent="0" fontAlgn="t">
              <a:buNone/>
            </a:pPr>
            <a:r>
              <a:rPr lang="en-GB" sz="6400" b="1" dirty="0" smtClean="0"/>
              <a:t> -</a:t>
            </a:r>
            <a:r>
              <a:rPr lang="en-GB" sz="6400" b="1" dirty="0" err="1" smtClean="0"/>
              <a:t>Երկրորդ</a:t>
            </a:r>
            <a:r>
              <a:rPr lang="en-GB" sz="6400" b="1" dirty="0" smtClean="0"/>
              <a:t> </a:t>
            </a:r>
            <a:r>
              <a:rPr lang="en-GB" sz="6400" b="1" dirty="0" err="1"/>
              <a:t>շարքի</a:t>
            </a:r>
            <a:r>
              <a:rPr lang="en-GB" sz="6400" b="1" dirty="0"/>
              <a:t> </a:t>
            </a:r>
            <a:r>
              <a:rPr lang="en-GB" sz="6400" b="1" dirty="0" err="1"/>
              <a:t>ներարկման</a:t>
            </a:r>
            <a:r>
              <a:rPr lang="en-GB" sz="6400" b="1" dirty="0"/>
              <a:t> </a:t>
            </a:r>
            <a:r>
              <a:rPr lang="en-GB" sz="6400" b="1" dirty="0" err="1"/>
              <a:t>դեղորայք</a:t>
            </a:r>
            <a:endParaRPr lang="en-US" sz="6400" dirty="0"/>
          </a:p>
          <a:p>
            <a:pPr marL="0" indent="0" fontAlgn="t">
              <a:buNone/>
            </a:pPr>
            <a:r>
              <a:rPr lang="en-GB" sz="6400" dirty="0" err="1" smtClean="0"/>
              <a:t>Կապրեոմիցին</a:t>
            </a:r>
            <a:endParaRPr lang="en-US" sz="6400" dirty="0"/>
          </a:p>
          <a:p>
            <a:pPr marL="0" indent="0" fontAlgn="t">
              <a:buNone/>
            </a:pPr>
            <a:r>
              <a:rPr lang="en-GB" sz="6400" dirty="0" err="1"/>
              <a:t>Կանամիցին</a:t>
            </a:r>
            <a:endParaRPr lang="en-US" sz="6400" dirty="0"/>
          </a:p>
          <a:p>
            <a:pPr marL="0" indent="0" fontAlgn="t">
              <a:buNone/>
            </a:pPr>
            <a:r>
              <a:rPr lang="en-GB" sz="6400" dirty="0" smtClean="0"/>
              <a:t>-</a:t>
            </a:r>
            <a:r>
              <a:rPr lang="en-GB" sz="6400" dirty="0" err="1" smtClean="0"/>
              <a:t>Ե</a:t>
            </a:r>
            <a:r>
              <a:rPr lang="en-GB" sz="6400" b="1" dirty="0" err="1" smtClean="0"/>
              <a:t>րկրորդ</a:t>
            </a:r>
            <a:r>
              <a:rPr lang="en-GB" sz="6400" b="1" dirty="0" smtClean="0"/>
              <a:t> </a:t>
            </a:r>
            <a:r>
              <a:rPr lang="en-GB" sz="6400" b="1" dirty="0" err="1"/>
              <a:t>շարքի</a:t>
            </a:r>
            <a:r>
              <a:rPr lang="en-GB" sz="6400" b="1" dirty="0"/>
              <a:t> </a:t>
            </a:r>
            <a:r>
              <a:rPr lang="en-GB" sz="6400" b="1" dirty="0" err="1"/>
              <a:t>հիմնական</a:t>
            </a:r>
            <a:r>
              <a:rPr lang="en-GB" sz="6400" b="1" dirty="0"/>
              <a:t> </a:t>
            </a:r>
            <a:r>
              <a:rPr lang="en-GB" sz="6400" b="1" dirty="0" err="1"/>
              <a:t>այլ</a:t>
            </a:r>
            <a:r>
              <a:rPr lang="en-GB" sz="6400" b="1" dirty="0"/>
              <a:t> </a:t>
            </a:r>
            <a:r>
              <a:rPr lang="en-GB" sz="6400" b="1" dirty="0" err="1"/>
              <a:t>դեղեր</a:t>
            </a:r>
            <a:r>
              <a:rPr lang="en-GB" sz="6400" b="1" dirty="0"/>
              <a:t> </a:t>
            </a:r>
            <a:endParaRPr lang="en-US" sz="6400" dirty="0"/>
          </a:p>
          <a:p>
            <a:pPr marL="0" indent="0" fontAlgn="t">
              <a:buNone/>
            </a:pPr>
            <a:r>
              <a:rPr lang="en-GB" sz="6400" dirty="0" err="1" smtClean="0"/>
              <a:t>Պրոտիոնամիդ</a:t>
            </a:r>
            <a:endParaRPr lang="en-US" sz="6400" dirty="0"/>
          </a:p>
          <a:p>
            <a:pPr marL="0" indent="0" fontAlgn="t">
              <a:buNone/>
            </a:pPr>
            <a:r>
              <a:rPr lang="en-GB" sz="6400" dirty="0" err="1" smtClean="0"/>
              <a:t>Ցիկլոսերին</a:t>
            </a:r>
            <a:endParaRPr lang="en-US" sz="6400" dirty="0"/>
          </a:p>
          <a:p>
            <a:pPr marL="0" indent="0" fontAlgn="t">
              <a:buNone/>
            </a:pPr>
            <a:r>
              <a:rPr lang="en-GB" sz="6400" dirty="0" err="1" smtClean="0"/>
              <a:t>Կլոֆազիմին</a:t>
            </a:r>
            <a:endParaRPr lang="en-US" sz="6400" dirty="0"/>
          </a:p>
        </p:txBody>
      </p:sp>
      <p:pic>
        <p:nvPicPr>
          <p:cNvPr id="4" name="Picture 4" descr="D:\Users\MSF Armenia\Armenia 2012-2015\00 Mission management\02 Operational Decision\021 MAP\MAP 2015\msf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33375"/>
            <a:ext cx="1257300" cy="64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221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:\Users\MSF Armenia\Armenia 2012-2015\00 Mission management\02 Operational Decision\021 MAP\MAP 2015\msf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33375"/>
            <a:ext cx="1257300" cy="64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229600" cy="1143000"/>
          </a:xfrm>
        </p:spPr>
        <p:txBody>
          <a:bodyPr>
            <a:noAutofit/>
          </a:bodyPr>
          <a:lstStyle/>
          <a:p>
            <a:r>
              <a:rPr lang="en-GB" altLang="en-US" sz="2900" b="1" dirty="0" smtClean="0">
                <a:solidFill>
                  <a:srgbClr val="000000"/>
                </a:solidFill>
              </a:rPr>
              <a:t>   </a:t>
            </a:r>
            <a:r>
              <a:rPr lang="hy-AM" altLang="en-US" sz="2900" b="1" dirty="0" smtClean="0">
                <a:solidFill>
                  <a:srgbClr val="6B6BCF"/>
                </a:solidFill>
              </a:rPr>
              <a:t>ՏԲ </a:t>
            </a:r>
            <a:r>
              <a:rPr lang="en-GB" altLang="en-US" sz="2900" b="1" dirty="0" smtClean="0">
                <a:solidFill>
                  <a:srgbClr val="6B6BCF"/>
                </a:solidFill>
              </a:rPr>
              <a:t> </a:t>
            </a:r>
            <a:r>
              <a:rPr lang="en-GB" altLang="en-US" sz="2900" b="1" dirty="0" err="1">
                <a:solidFill>
                  <a:srgbClr val="6B6BCF"/>
                </a:solidFill>
              </a:rPr>
              <a:t>նոր</a:t>
            </a:r>
            <a:r>
              <a:rPr lang="en-GB" altLang="en-US" sz="2900" b="1" dirty="0">
                <a:solidFill>
                  <a:srgbClr val="6B6BCF"/>
                </a:solidFill>
              </a:rPr>
              <a:t> </a:t>
            </a:r>
            <a:r>
              <a:rPr lang="en-GB" altLang="en-US" sz="2900" b="1" dirty="0" err="1">
                <a:solidFill>
                  <a:srgbClr val="6B6BCF"/>
                </a:solidFill>
              </a:rPr>
              <a:t>սերնդի</a:t>
            </a:r>
            <a:r>
              <a:rPr lang="en-GB" altLang="en-US" sz="2900" b="1" dirty="0">
                <a:solidFill>
                  <a:srgbClr val="6B6BCF"/>
                </a:solidFill>
              </a:rPr>
              <a:t> </a:t>
            </a:r>
            <a:r>
              <a:rPr lang="en-GB" altLang="en-US" sz="2900" b="1" dirty="0" err="1" smtClean="0">
                <a:solidFill>
                  <a:srgbClr val="6B6BCF"/>
                </a:solidFill>
              </a:rPr>
              <a:t>դեղեր</a:t>
            </a:r>
            <a:r>
              <a:rPr lang="hy-AM" altLang="en-US" sz="2900" b="1" dirty="0" smtClean="0">
                <a:solidFill>
                  <a:srgbClr val="6B6BCF"/>
                </a:solidFill>
              </a:rPr>
              <a:t>ը</a:t>
            </a:r>
            <a:r>
              <a:rPr lang="en-GB" altLang="en-US" sz="2900" b="1" dirty="0" smtClean="0">
                <a:solidFill>
                  <a:srgbClr val="6B6BCF"/>
                </a:solidFill>
              </a:rPr>
              <a:t> </a:t>
            </a:r>
            <a:r>
              <a:rPr lang="en-GB" altLang="en-US" sz="2900" b="1" dirty="0">
                <a:solidFill>
                  <a:srgbClr val="6B6BCF"/>
                </a:solidFill>
              </a:rPr>
              <a:t>և </a:t>
            </a:r>
            <a:r>
              <a:rPr lang="en-GB" altLang="en-US" sz="2900" b="1" dirty="0" err="1" smtClean="0">
                <a:solidFill>
                  <a:srgbClr val="6B6BCF"/>
                </a:solidFill>
              </a:rPr>
              <a:t>հասանելիություն</a:t>
            </a:r>
            <a:r>
              <a:rPr lang="hy-AM" altLang="en-US" sz="2900" b="1" dirty="0" smtClean="0">
                <a:solidFill>
                  <a:srgbClr val="6B6BCF"/>
                </a:solidFill>
              </a:rPr>
              <a:t>ը</a:t>
            </a:r>
            <a:endParaRPr lang="fr-FR" altLang="en-US" sz="2900" b="1" dirty="0">
              <a:solidFill>
                <a:srgbClr val="000000"/>
              </a:solidFill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76000"/>
              </a:lnSpc>
              <a:buFontTx/>
              <a:buNone/>
            </a:pPr>
            <a:r>
              <a:rPr lang="en-GB" altLang="en-US" sz="2400" b="1" dirty="0" smtClean="0">
                <a:solidFill>
                  <a:srgbClr val="7030A0"/>
                </a:solidFill>
              </a:rPr>
              <a:t>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b="1" dirty="0"/>
              <a:t> </a:t>
            </a:r>
            <a:r>
              <a:rPr lang="en-US" sz="2400" b="1" dirty="0"/>
              <a:t>ՏԲ </a:t>
            </a:r>
            <a:r>
              <a:rPr lang="en-US" sz="2400" b="1" dirty="0" err="1"/>
              <a:t>նոր</a:t>
            </a:r>
            <a:r>
              <a:rPr lang="en-US" sz="2400" b="1" dirty="0"/>
              <a:t> </a:t>
            </a:r>
            <a:r>
              <a:rPr lang="en-US" sz="2400" b="1" dirty="0" err="1"/>
              <a:t>դեղերի</a:t>
            </a:r>
            <a:r>
              <a:rPr lang="en-US" sz="2400" b="1" dirty="0"/>
              <a:t> </a:t>
            </a:r>
            <a:r>
              <a:rPr lang="en-US" sz="2400" b="1" dirty="0" err="1"/>
              <a:t>հաստատումը</a:t>
            </a:r>
            <a:r>
              <a:rPr lang="en-US" sz="2400" b="1" dirty="0"/>
              <a:t> </a:t>
            </a:r>
          </a:p>
          <a:p>
            <a:pPr marL="0" indent="0">
              <a:buNone/>
            </a:pPr>
            <a:r>
              <a:rPr lang="en-US" sz="2000" b="1" dirty="0" err="1" smtClean="0"/>
              <a:t>Bdq</a:t>
            </a:r>
            <a:r>
              <a:rPr lang="en-US" sz="2000" dirty="0" smtClean="0"/>
              <a:t> </a:t>
            </a:r>
            <a:r>
              <a:rPr lang="en-US" sz="2000" dirty="0"/>
              <a:t>– </a:t>
            </a:r>
            <a:r>
              <a:rPr lang="en-US" sz="2000" dirty="0" err="1" smtClean="0"/>
              <a:t>միջազգային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հաստատում</a:t>
            </a:r>
            <a:r>
              <a:rPr lang="en-US" sz="2000" dirty="0" smtClean="0"/>
              <a:t> 2012-2013թթ-ին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/>
              <a:t>Dlm</a:t>
            </a:r>
            <a:r>
              <a:rPr lang="en-US" sz="2000" dirty="0"/>
              <a:t> </a:t>
            </a:r>
            <a:r>
              <a:rPr lang="en-US" sz="2000" dirty="0" smtClean="0"/>
              <a:t>– </a:t>
            </a:r>
            <a:r>
              <a:rPr lang="en-US" sz="2000" dirty="0" err="1" smtClean="0"/>
              <a:t>միջազգային</a:t>
            </a:r>
            <a:r>
              <a:rPr lang="en-US" sz="2000" dirty="0" smtClean="0"/>
              <a:t> </a:t>
            </a:r>
            <a:r>
              <a:rPr lang="en-US" sz="2000" dirty="0" err="1" smtClean="0"/>
              <a:t>հաստատում</a:t>
            </a:r>
            <a:r>
              <a:rPr lang="en-US" sz="2000" dirty="0" smtClean="0"/>
              <a:t> 2013թ</a:t>
            </a:r>
            <a:r>
              <a:rPr lang="en-US" sz="2000" dirty="0"/>
              <a:t>.-ին </a:t>
            </a:r>
          </a:p>
          <a:p>
            <a:pPr marL="0" indent="0" algn="just">
              <a:lnSpc>
                <a:spcPct val="76000"/>
              </a:lnSpc>
              <a:buNone/>
            </a:pPr>
            <a:endParaRPr lang="en-GB" sz="2000" dirty="0" smtClean="0"/>
          </a:p>
          <a:p>
            <a:pPr marL="0" indent="0" algn="just">
              <a:lnSpc>
                <a:spcPct val="76000"/>
              </a:lnSpc>
              <a:buNone/>
            </a:pPr>
            <a:endParaRPr lang="en-GB" sz="2000" b="1" dirty="0"/>
          </a:p>
          <a:p>
            <a:pPr marL="0" indent="0" algn="just">
              <a:lnSpc>
                <a:spcPct val="76000"/>
              </a:lnSpc>
              <a:buNone/>
            </a:pPr>
            <a:r>
              <a:rPr lang="en-GB" sz="2000" b="1" dirty="0" err="1" smtClean="0"/>
              <a:t>Նոր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սերնդի</a:t>
            </a:r>
            <a:r>
              <a:rPr lang="en-GB" sz="2000" b="1" dirty="0" smtClean="0"/>
              <a:t> ՏԲ </a:t>
            </a:r>
            <a:r>
              <a:rPr lang="en-GB" sz="2000" b="1" dirty="0" err="1" smtClean="0"/>
              <a:t>դեղերի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կիրառում</a:t>
            </a:r>
            <a:r>
              <a:rPr lang="en-GB" sz="2000" b="1" dirty="0" smtClean="0"/>
              <a:t> </a:t>
            </a:r>
            <a:r>
              <a:rPr lang="en-GB" sz="2000" dirty="0"/>
              <a:t> </a:t>
            </a:r>
            <a:r>
              <a:rPr lang="en-GB" sz="2000" b="1" dirty="0" err="1" smtClean="0"/>
              <a:t>Հայաստանում</a:t>
            </a:r>
            <a:r>
              <a:rPr lang="en-GB" sz="2000" b="1" dirty="0" smtClean="0"/>
              <a:t> </a:t>
            </a:r>
          </a:p>
          <a:p>
            <a:pPr marL="0" indent="0" algn="just">
              <a:lnSpc>
                <a:spcPct val="76000"/>
              </a:lnSpc>
              <a:buNone/>
            </a:pPr>
            <a:r>
              <a:rPr lang="en-GB" sz="2000" dirty="0"/>
              <a:t> </a:t>
            </a:r>
            <a:r>
              <a:rPr lang="en-GB" sz="2000" b="1" dirty="0" smtClean="0"/>
              <a:t>BDQ </a:t>
            </a:r>
            <a:r>
              <a:rPr lang="en-GB" sz="2000" dirty="0" smtClean="0"/>
              <a:t>-  </a:t>
            </a:r>
            <a:r>
              <a:rPr lang="en-GB" sz="2000" dirty="0" err="1" smtClean="0"/>
              <a:t>ապրիլ</a:t>
            </a:r>
            <a:r>
              <a:rPr lang="en-GB" sz="2000" dirty="0"/>
              <a:t>  </a:t>
            </a:r>
            <a:r>
              <a:rPr lang="en-GB" sz="2000" dirty="0" smtClean="0"/>
              <a:t>2013/   </a:t>
            </a:r>
            <a:r>
              <a:rPr lang="en-GB" sz="2000" dirty="0" err="1" smtClean="0"/>
              <a:t>կարեկցական</a:t>
            </a:r>
            <a:r>
              <a:rPr lang="en-GB" sz="2000" dirty="0" smtClean="0"/>
              <a:t> </a:t>
            </a:r>
            <a:r>
              <a:rPr lang="en-GB" sz="2000" dirty="0" err="1" smtClean="0"/>
              <a:t>բուժում</a:t>
            </a:r>
            <a:r>
              <a:rPr lang="en-GB" sz="2000" dirty="0" smtClean="0"/>
              <a:t> </a:t>
            </a:r>
          </a:p>
          <a:p>
            <a:pPr marL="0" indent="0" algn="just">
              <a:lnSpc>
                <a:spcPct val="76000"/>
              </a:lnSpc>
              <a:buNone/>
            </a:pPr>
            <a:r>
              <a:rPr lang="en-GB" sz="2000" dirty="0" smtClean="0"/>
              <a:t>              </a:t>
            </a:r>
            <a:r>
              <a:rPr lang="en-GB" sz="2000" dirty="0" err="1" smtClean="0"/>
              <a:t>ապրիլ</a:t>
            </a:r>
            <a:r>
              <a:rPr lang="en-GB" sz="2000" dirty="0" smtClean="0"/>
              <a:t>  2015 /  </a:t>
            </a:r>
            <a:r>
              <a:rPr lang="en-GB" sz="2000" dirty="0" err="1" smtClean="0"/>
              <a:t>ծրագրային</a:t>
            </a:r>
            <a:r>
              <a:rPr lang="en-GB" sz="2000" dirty="0" smtClean="0"/>
              <a:t> </a:t>
            </a:r>
            <a:r>
              <a:rPr lang="en-GB" sz="2000" dirty="0" err="1" smtClean="0"/>
              <a:t>մատակարարում</a:t>
            </a:r>
            <a:r>
              <a:rPr lang="en-GB" sz="2000" dirty="0" smtClean="0"/>
              <a:t> </a:t>
            </a:r>
          </a:p>
          <a:p>
            <a:pPr marL="0" indent="0" algn="just">
              <a:lnSpc>
                <a:spcPct val="76000"/>
              </a:lnSpc>
              <a:buNone/>
            </a:pPr>
            <a:r>
              <a:rPr lang="en-GB" sz="2000" dirty="0"/>
              <a:t> </a:t>
            </a:r>
            <a:r>
              <a:rPr lang="en-GB" sz="2000" b="1" dirty="0" smtClean="0"/>
              <a:t>DLM</a:t>
            </a:r>
            <a:r>
              <a:rPr lang="en-GB" sz="2000" dirty="0" smtClean="0"/>
              <a:t>-  </a:t>
            </a:r>
            <a:r>
              <a:rPr lang="en-GB" sz="2000" dirty="0" err="1" smtClean="0"/>
              <a:t>նոյեմբեր</a:t>
            </a:r>
            <a:r>
              <a:rPr lang="en-GB" sz="2000" dirty="0" smtClean="0"/>
              <a:t> 2015 /</a:t>
            </a:r>
            <a:r>
              <a:rPr lang="en-GB" sz="2000" dirty="0" err="1" smtClean="0"/>
              <a:t>կարեկցական</a:t>
            </a:r>
            <a:r>
              <a:rPr lang="en-GB" sz="2000" dirty="0" smtClean="0"/>
              <a:t> </a:t>
            </a:r>
            <a:r>
              <a:rPr lang="en-GB" sz="2000" dirty="0" err="1" smtClean="0"/>
              <a:t>բուժում</a:t>
            </a:r>
            <a:r>
              <a:rPr lang="en-GB" sz="2000" dirty="0" smtClean="0"/>
              <a:t> </a:t>
            </a:r>
          </a:p>
          <a:p>
            <a:pPr marL="0" indent="0" algn="just">
              <a:lnSpc>
                <a:spcPct val="76000"/>
              </a:lnSpc>
              <a:buNone/>
            </a:pPr>
            <a:r>
              <a:rPr lang="en-GB" sz="2000" dirty="0"/>
              <a:t> </a:t>
            </a:r>
            <a:r>
              <a:rPr lang="en-GB" sz="2000" dirty="0" smtClean="0"/>
              <a:t>             </a:t>
            </a:r>
            <a:r>
              <a:rPr lang="en-GB" sz="2000" dirty="0" err="1" smtClean="0"/>
              <a:t>ապրիլ</a:t>
            </a:r>
            <a:r>
              <a:rPr lang="en-GB" sz="2000" dirty="0" smtClean="0"/>
              <a:t>  2016 /   </a:t>
            </a:r>
            <a:r>
              <a:rPr lang="en-GB" sz="2000" dirty="0" err="1" smtClean="0"/>
              <a:t>ծրագրային</a:t>
            </a:r>
            <a:r>
              <a:rPr lang="en-GB" sz="2000" dirty="0" smtClean="0"/>
              <a:t> </a:t>
            </a:r>
            <a:r>
              <a:rPr lang="en-GB" sz="2000" dirty="0" err="1" smtClean="0"/>
              <a:t>մատակարարում</a:t>
            </a:r>
            <a:r>
              <a:rPr lang="en-GB" sz="2000" dirty="0" smtClean="0"/>
              <a:t> </a:t>
            </a:r>
          </a:p>
          <a:p>
            <a:pPr marL="0" indent="0" algn="just">
              <a:lnSpc>
                <a:spcPct val="76000"/>
              </a:lnSpc>
              <a:buNone/>
            </a:pPr>
            <a:r>
              <a:rPr lang="en-GB" sz="2000" dirty="0" smtClean="0"/>
              <a:t> </a:t>
            </a:r>
          </a:p>
          <a:p>
            <a:pPr marL="0" indent="0" algn="just">
              <a:lnSpc>
                <a:spcPct val="76000"/>
              </a:lnSpc>
              <a:buNone/>
            </a:pPr>
            <a:r>
              <a:rPr lang="en-GB" sz="2000" dirty="0" smtClean="0"/>
              <a:t> </a:t>
            </a:r>
            <a:r>
              <a:rPr lang="en-GB" sz="2000" dirty="0" err="1" smtClean="0"/>
              <a:t>Զուգահեռաբար</a:t>
            </a:r>
            <a:r>
              <a:rPr lang="en-GB" sz="2000" dirty="0" smtClean="0"/>
              <a:t> </a:t>
            </a:r>
            <a:r>
              <a:rPr lang="en-GB" sz="2000" dirty="0" err="1" smtClean="0"/>
              <a:t>վերանպատակավորված</a:t>
            </a:r>
            <a:r>
              <a:rPr lang="en-GB" sz="2000" dirty="0" smtClean="0"/>
              <a:t> </a:t>
            </a:r>
            <a:r>
              <a:rPr lang="en-GB" sz="2000" dirty="0" err="1" smtClean="0"/>
              <a:t>դեղերի</a:t>
            </a:r>
            <a:r>
              <a:rPr lang="en-GB" sz="2000" dirty="0" smtClean="0"/>
              <a:t> </a:t>
            </a:r>
            <a:r>
              <a:rPr lang="en-GB" sz="2000" dirty="0" err="1" smtClean="0"/>
              <a:t>կիրառում</a:t>
            </a:r>
            <a:r>
              <a:rPr lang="en-GB" sz="2000" dirty="0" smtClean="0"/>
              <a:t> .</a:t>
            </a:r>
          </a:p>
          <a:p>
            <a:pPr marL="0" indent="0" algn="just">
              <a:lnSpc>
                <a:spcPct val="76000"/>
              </a:lnSpc>
              <a:buNone/>
            </a:pPr>
            <a:r>
              <a:rPr lang="en-GB" sz="2000" dirty="0" smtClean="0"/>
              <a:t>  </a:t>
            </a:r>
            <a:r>
              <a:rPr lang="en-GB" sz="2000" b="1" dirty="0" err="1" smtClean="0"/>
              <a:t>Lzd</a:t>
            </a:r>
            <a:r>
              <a:rPr lang="en-GB" sz="2000" dirty="0" smtClean="0"/>
              <a:t>( </a:t>
            </a:r>
            <a:r>
              <a:rPr lang="en-GB" sz="2000" dirty="0" err="1" smtClean="0"/>
              <a:t>նաև</a:t>
            </a:r>
            <a:r>
              <a:rPr lang="en-GB" sz="2000" dirty="0" smtClean="0"/>
              <a:t>  </a:t>
            </a:r>
            <a:r>
              <a:rPr lang="en-GB" sz="2000" dirty="0" err="1" smtClean="0"/>
              <a:t>մանկական</a:t>
            </a:r>
            <a:r>
              <a:rPr lang="en-GB" sz="2000" dirty="0" smtClean="0"/>
              <a:t> </a:t>
            </a:r>
            <a:r>
              <a:rPr lang="en-GB" sz="2000" dirty="0" err="1" smtClean="0"/>
              <a:t>դեղաձև</a:t>
            </a:r>
            <a:r>
              <a:rPr lang="en-GB" sz="2000" dirty="0" smtClean="0"/>
              <a:t>), </a:t>
            </a:r>
            <a:r>
              <a:rPr lang="en-GB" sz="2000" b="1" dirty="0" smtClean="0"/>
              <a:t>Imp</a:t>
            </a:r>
            <a:r>
              <a:rPr lang="en-GB" sz="2000" dirty="0" smtClean="0"/>
              <a:t>; </a:t>
            </a:r>
            <a:r>
              <a:rPr lang="en-GB" sz="2000" b="1" dirty="0" err="1" smtClean="0"/>
              <a:t>Cfz</a:t>
            </a:r>
            <a:r>
              <a:rPr lang="en-GB" sz="2000" dirty="0" smtClean="0"/>
              <a:t>;</a:t>
            </a:r>
          </a:p>
          <a:p>
            <a:pPr algn="just" eaLnBrk="1" hangingPunct="1">
              <a:lnSpc>
                <a:spcPct val="76000"/>
              </a:lnSpc>
              <a:buFontTx/>
              <a:buNone/>
            </a:pPr>
            <a:r>
              <a:rPr lang="en-GB" altLang="en-US" sz="2000" b="1" dirty="0" smtClean="0"/>
              <a:t>   </a:t>
            </a:r>
          </a:p>
          <a:p>
            <a:pPr algn="just" eaLnBrk="1" hangingPunct="1">
              <a:lnSpc>
                <a:spcPct val="76000"/>
              </a:lnSpc>
              <a:buFontTx/>
              <a:buNone/>
            </a:pPr>
            <a:endParaRPr lang="en-GB" altLang="en-US" sz="2400" b="1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5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3200" b="1" dirty="0">
                <a:solidFill>
                  <a:srgbClr val="6B6BCF"/>
                </a:solidFill>
              </a:rPr>
              <a:t>ԱՀԿ    </a:t>
            </a:r>
            <a:r>
              <a:rPr lang="en-US" sz="3200" b="1" dirty="0" err="1">
                <a:solidFill>
                  <a:srgbClr val="6B6BCF"/>
                </a:solidFill>
              </a:rPr>
              <a:t>Bdq</a:t>
            </a:r>
            <a:r>
              <a:rPr lang="en-US" sz="3200" b="1" dirty="0">
                <a:solidFill>
                  <a:srgbClr val="6B6BCF"/>
                </a:solidFill>
              </a:rPr>
              <a:t>  </a:t>
            </a:r>
            <a:r>
              <a:rPr lang="en-US" sz="3200" b="1" dirty="0" err="1">
                <a:solidFill>
                  <a:srgbClr val="6B6BCF"/>
                </a:solidFill>
              </a:rPr>
              <a:t>կիրառման</a:t>
            </a:r>
            <a:r>
              <a:rPr lang="en-US" sz="3200" b="1" dirty="0">
                <a:solidFill>
                  <a:srgbClr val="6B6BCF"/>
                </a:solidFill>
              </a:rPr>
              <a:t> </a:t>
            </a:r>
            <a:r>
              <a:rPr lang="en-US" sz="3200" b="1" dirty="0" err="1">
                <a:solidFill>
                  <a:srgbClr val="6B6BCF"/>
                </a:solidFill>
              </a:rPr>
              <a:t>տվյալների</a:t>
            </a:r>
            <a:r>
              <a:rPr lang="en-US" sz="3200" b="1" dirty="0">
                <a:solidFill>
                  <a:srgbClr val="6B6BCF"/>
                </a:solidFill>
              </a:rPr>
              <a:t> </a:t>
            </a:r>
            <a:r>
              <a:rPr lang="en-US" sz="3200" b="1" dirty="0" err="1">
                <a:solidFill>
                  <a:srgbClr val="6B6BCF"/>
                </a:solidFill>
              </a:rPr>
              <a:t>ուսումնասիրություն</a:t>
            </a:r>
            <a:r>
              <a:rPr lang="en-US" sz="3200" b="1" dirty="0">
                <a:solidFill>
                  <a:srgbClr val="6B6BCF"/>
                </a:solidFill>
              </a:rPr>
              <a:t> </a:t>
            </a:r>
            <a:r>
              <a:rPr lang="en-US" sz="3200" b="1" dirty="0" smtClean="0">
                <a:solidFill>
                  <a:srgbClr val="6B6BCF"/>
                </a:solidFill>
              </a:rPr>
              <a:t> 2016 թ</a:t>
            </a:r>
            <a:endParaRPr lang="en-US" sz="3200" b="1" dirty="0">
              <a:solidFill>
                <a:srgbClr val="6B6BC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</a:t>
            </a:r>
            <a:r>
              <a:rPr lang="en-US" sz="2400" dirty="0" smtClean="0"/>
              <a:t>MSF/NTCC  </a:t>
            </a:r>
            <a:r>
              <a:rPr lang="en-US" sz="2400" dirty="0"/>
              <a:t>cohorts in Armenia and Georgia “</a:t>
            </a:r>
            <a:r>
              <a:rPr lang="en-US" sz="2400" dirty="0" err="1"/>
              <a:t>Médecins</a:t>
            </a:r>
            <a:r>
              <a:rPr lang="en-US" sz="2400" dirty="0"/>
              <a:t> Sans </a:t>
            </a:r>
            <a:r>
              <a:rPr lang="en-US" sz="2400" dirty="0" err="1"/>
              <a:t>Frontières</a:t>
            </a:r>
            <a:r>
              <a:rPr lang="en-US" sz="2400" dirty="0"/>
              <a:t>” hosted two prospective cohorts in Armenia and Georgia, beginning in 2013 and 2014 respectively. They included MDR-TB patients with additional resistance to </a:t>
            </a:r>
            <a:r>
              <a:rPr lang="en-US" sz="2400" dirty="0" err="1"/>
              <a:t>fluoroquinolones</a:t>
            </a:r>
            <a:r>
              <a:rPr lang="en-US" sz="2400" dirty="0"/>
              <a:t> (MDRTB+FQ) or </a:t>
            </a:r>
            <a:r>
              <a:rPr lang="en-US" sz="2400" dirty="0" err="1"/>
              <a:t>injectables</a:t>
            </a:r>
            <a:r>
              <a:rPr lang="en-US" sz="2400" dirty="0"/>
              <a:t> (MDR-TB+INJ) or both (XDR-TB). Access to </a:t>
            </a:r>
            <a:r>
              <a:rPr lang="en-US" sz="2400" dirty="0" err="1"/>
              <a:t>bedaquiline</a:t>
            </a:r>
            <a:r>
              <a:rPr lang="en-US" sz="2400" dirty="0"/>
              <a:t> was provided through compassionate use. BDQ was provided for 24 weeks as part of a regimen constructed according to WHO guidelines: at least four effective drugs including a </a:t>
            </a:r>
            <a:r>
              <a:rPr lang="en-US" sz="2400" dirty="0" err="1"/>
              <a:t>fluoroquinolone</a:t>
            </a:r>
            <a:r>
              <a:rPr lang="en-US" sz="2400" dirty="0"/>
              <a:t> and an injectable if possible. At the time of these analyses, 62 patients had been enrolled in Armenia and 30 in Georgia. </a:t>
            </a:r>
          </a:p>
        </p:txBody>
      </p:sp>
      <p:pic>
        <p:nvPicPr>
          <p:cNvPr id="4" name="Picture 4" descr="D:\Users\MSF Armenia\Armenia 2012-2015\00 Mission management\02 Operational Decision\021 MAP\MAP 2015\msf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33375"/>
            <a:ext cx="1257300" cy="64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785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1371891"/>
            <a:ext cx="1930662" cy="2633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16352" y="2372103"/>
            <a:ext cx="1911980" cy="2638734"/>
          </a:xfrm>
          <a:prstGeom prst="rect">
            <a:avLst/>
          </a:prstGeom>
          <a:noFill/>
          <a:ln w="19050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760" y="1875948"/>
            <a:ext cx="1901735" cy="2633172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3899" y="271914"/>
            <a:ext cx="88365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 err="1">
                <a:solidFill>
                  <a:srgbClr val="6B6BCF"/>
                </a:solidFill>
                <a:latin typeface="+mj-lt"/>
                <a:ea typeface="+mj-ea"/>
                <a:cs typeface="+mj-cs"/>
              </a:rPr>
              <a:t>Նոր</a:t>
            </a:r>
            <a:r>
              <a:rPr lang="en-US" sz="2900" b="1" dirty="0">
                <a:solidFill>
                  <a:srgbClr val="6B6BC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900" b="1" dirty="0" err="1">
                <a:solidFill>
                  <a:srgbClr val="6B6BCF"/>
                </a:solidFill>
                <a:latin typeface="+mj-lt"/>
                <a:ea typeface="+mj-ea"/>
                <a:cs typeface="+mj-cs"/>
              </a:rPr>
              <a:t>դեղերի</a:t>
            </a:r>
            <a:r>
              <a:rPr lang="en-US" sz="2900" b="1" dirty="0">
                <a:solidFill>
                  <a:srgbClr val="6B6BC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900" b="1" dirty="0" err="1">
                <a:solidFill>
                  <a:srgbClr val="6B6BCF"/>
                </a:solidFill>
                <a:latin typeface="+mj-lt"/>
                <a:ea typeface="+mj-ea"/>
                <a:cs typeface="+mj-cs"/>
              </a:rPr>
              <a:t>կիրառման</a:t>
            </a:r>
            <a:r>
              <a:rPr lang="en-US" sz="2900" b="1" dirty="0">
                <a:solidFill>
                  <a:srgbClr val="6B6BCF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2900" b="1" dirty="0" err="1">
                <a:solidFill>
                  <a:srgbClr val="6B6BCF"/>
                </a:solidFill>
                <a:latin typeface="+mj-lt"/>
                <a:ea typeface="+mj-ea"/>
                <a:cs typeface="+mj-cs"/>
              </a:rPr>
              <a:t>մասին</a:t>
            </a:r>
            <a:r>
              <a:rPr lang="en-US" sz="2900" b="1" dirty="0">
                <a:solidFill>
                  <a:srgbClr val="6B6BCF"/>
                </a:solidFill>
                <a:latin typeface="+mj-lt"/>
                <a:ea typeface="+mj-ea"/>
                <a:cs typeface="+mj-cs"/>
              </a:rPr>
              <a:t> ԱՀԿ-ի </a:t>
            </a:r>
            <a:r>
              <a:rPr lang="en-US" sz="2900" b="1" dirty="0" err="1">
                <a:solidFill>
                  <a:srgbClr val="6B6BCF"/>
                </a:solidFill>
                <a:latin typeface="+mj-lt"/>
                <a:ea typeface="+mj-ea"/>
                <a:cs typeface="+mj-cs"/>
              </a:rPr>
              <a:t>միջանկյալ</a:t>
            </a:r>
            <a:r>
              <a:rPr lang="en-US" sz="2900" b="1" dirty="0">
                <a:solidFill>
                  <a:srgbClr val="6B6BC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900" b="1" dirty="0" err="1">
                <a:solidFill>
                  <a:srgbClr val="6B6BCF"/>
                </a:solidFill>
                <a:latin typeface="+mj-lt"/>
                <a:ea typeface="+mj-ea"/>
                <a:cs typeface="+mj-cs"/>
              </a:rPr>
              <a:t>հիմնական</a:t>
            </a:r>
            <a:r>
              <a:rPr lang="en-US" sz="2900" b="1" dirty="0">
                <a:solidFill>
                  <a:srgbClr val="6B6BC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900" b="1" dirty="0" err="1">
                <a:solidFill>
                  <a:srgbClr val="6B6BCF"/>
                </a:solidFill>
                <a:latin typeface="+mj-lt"/>
                <a:ea typeface="+mj-ea"/>
                <a:cs typeface="+mj-cs"/>
              </a:rPr>
              <a:t>ղեկավար</a:t>
            </a:r>
            <a:r>
              <a:rPr lang="en-US" sz="2900" b="1" dirty="0">
                <a:solidFill>
                  <a:srgbClr val="6B6BC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900" b="1" dirty="0" err="1">
                <a:solidFill>
                  <a:srgbClr val="6B6BCF"/>
                </a:solidFill>
                <a:latin typeface="+mj-lt"/>
                <a:ea typeface="+mj-ea"/>
                <a:cs typeface="+mj-cs"/>
              </a:rPr>
              <a:t>հրահանգները</a:t>
            </a:r>
            <a:r>
              <a:rPr lang="en-US" sz="2900" b="1" dirty="0">
                <a:solidFill>
                  <a:srgbClr val="6B6BC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80928"/>
            <a:ext cx="2145568" cy="27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D:\Users\MSF Armenia\Armenia 2012-2015\00 Mission management\02 Operational Decision\021 MAP\MAP 2015\msf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96" y="6096000"/>
            <a:ext cx="1257300" cy="64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854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925</Words>
  <Application>Microsoft Office PowerPoint</Application>
  <PresentationFormat>On-screen Show (4:3)</PresentationFormat>
  <Paragraphs>192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Դեղակայուն և բազմադեղակայուն տուբերկուլոզի դեղերի հասանելիության ապահովումը ՀՀ-ում</vt:lpstr>
      <vt:lpstr>ՏԲ բուժման  նպատակները </vt:lpstr>
      <vt:lpstr>  ՏԲ դեղեր  և դասակարգում   ԱՀԿ  դասակարգում  </vt:lpstr>
      <vt:lpstr>PowerPoint Presentation</vt:lpstr>
      <vt:lpstr>Դեղակայուն ՏԲ  բուժումը </vt:lpstr>
      <vt:lpstr>    ԴԿՏԲ բուժման հասանելիությունը Հայաստանում  </vt:lpstr>
      <vt:lpstr>   ՏԲ  նոր սերնդի դեղերը և հասանելիությունը</vt:lpstr>
      <vt:lpstr> ԱՀԿ    Bdq  կիրառման տվյալների ուսումնասիրություն  2016 թ</vt:lpstr>
      <vt:lpstr>PowerPoint Presentation</vt:lpstr>
      <vt:lpstr> ՏԲ նոր դեղերի մատակարարումը ԲԴԿՏԲ ծրագրի շրջանակներում   </vt:lpstr>
      <vt:lpstr>  Կարևոր է անցումային փուլի համար </vt:lpstr>
      <vt:lpstr>  ՏԲ   կառավարման գլոբալ խնդիրներ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MSFuser</dc:creator>
  <cp:lastModifiedBy>.</cp:lastModifiedBy>
  <cp:revision>57</cp:revision>
  <dcterms:created xsi:type="dcterms:W3CDTF">2006-08-16T00:00:00Z</dcterms:created>
  <dcterms:modified xsi:type="dcterms:W3CDTF">2017-07-20T08:56:42Z</dcterms:modified>
</cp:coreProperties>
</file>